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0" y="3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B7B0C-D5A4-4898-B9A5-74B6C7D84B10}" type="datetimeFigureOut">
              <a:rPr lang="en-GB" smtClean="0"/>
              <a:t>17/01/2017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1306A-F53A-47FD-9360-A804C33470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31616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B7B0C-D5A4-4898-B9A5-74B6C7D84B10}" type="datetimeFigureOut">
              <a:rPr lang="en-GB" smtClean="0"/>
              <a:t>17/01/2017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1306A-F53A-47FD-9360-A804C33470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12127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B7B0C-D5A4-4898-B9A5-74B6C7D84B10}" type="datetimeFigureOut">
              <a:rPr lang="en-GB" smtClean="0"/>
              <a:t>17/01/2017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1306A-F53A-47FD-9360-A804C33470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7915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B7B0C-D5A4-4898-B9A5-74B6C7D84B10}" type="datetimeFigureOut">
              <a:rPr lang="en-GB" smtClean="0"/>
              <a:t>17/01/2017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1306A-F53A-47FD-9360-A804C33470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74699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B7B0C-D5A4-4898-B9A5-74B6C7D84B10}" type="datetimeFigureOut">
              <a:rPr lang="en-GB" smtClean="0"/>
              <a:t>17/01/2017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1306A-F53A-47FD-9360-A804C33470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64495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B7B0C-D5A4-4898-B9A5-74B6C7D84B10}" type="datetimeFigureOut">
              <a:rPr lang="en-GB" smtClean="0"/>
              <a:t>17/01/2017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1306A-F53A-47FD-9360-A804C33470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96319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B7B0C-D5A4-4898-B9A5-74B6C7D84B10}" type="datetimeFigureOut">
              <a:rPr lang="en-GB" smtClean="0"/>
              <a:t>17/01/2017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1306A-F53A-47FD-9360-A804C33470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61253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B7B0C-D5A4-4898-B9A5-74B6C7D84B10}" type="datetimeFigureOut">
              <a:rPr lang="en-GB" smtClean="0"/>
              <a:t>17/01/2017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1306A-F53A-47FD-9360-A804C33470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0038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B7B0C-D5A4-4898-B9A5-74B6C7D84B10}" type="datetimeFigureOut">
              <a:rPr lang="en-GB" smtClean="0"/>
              <a:t>17/01/2017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1306A-F53A-47FD-9360-A804C33470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84613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B7B0C-D5A4-4898-B9A5-74B6C7D84B10}" type="datetimeFigureOut">
              <a:rPr lang="en-GB" smtClean="0"/>
              <a:t>17/01/2017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1306A-F53A-47FD-9360-A804C33470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93903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B7B0C-D5A4-4898-B9A5-74B6C7D84B10}" type="datetimeFigureOut">
              <a:rPr lang="en-GB" smtClean="0"/>
              <a:t>17/01/2017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1306A-F53A-47FD-9360-A804C33470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5363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6B7B0C-D5A4-4898-B9A5-74B6C7D84B10}" type="datetimeFigureOut">
              <a:rPr lang="en-GB" smtClean="0"/>
              <a:t>17/01/2017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21306A-F53A-47FD-9360-A804C33470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1003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s://www.youtube.com/watch?v=nJJa9f0I8XQ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8" name="Picture 4" descr="http://www.mybigjesus.com/wp-content/uploads/2016/06/635777013632585950-554246557_respect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5039" y="844505"/>
            <a:ext cx="9335201" cy="4862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4373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Impact" panose="020B0806030902050204" pitchFamily="34" charset="0"/>
              </a:rPr>
              <a:t>What does “respect” actually mean?</a:t>
            </a:r>
            <a:endParaRPr lang="en-GB" dirty="0">
              <a:latin typeface="Impact" panose="020B080603090205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58506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 smtClean="0">
                <a:latin typeface="Kozuka Mincho Pro L" panose="02020300000000000000" pitchFamily="18" charset="-128"/>
                <a:ea typeface="Kozuka Mincho Pro L" panose="02020300000000000000" pitchFamily="18" charset="-128"/>
              </a:rPr>
              <a:t>“due </a:t>
            </a:r>
            <a:r>
              <a:rPr lang="en-GB" sz="3200" dirty="0">
                <a:latin typeface="Kozuka Mincho Pro L" panose="02020300000000000000" pitchFamily="18" charset="-128"/>
                <a:ea typeface="Kozuka Mincho Pro L" panose="02020300000000000000" pitchFamily="18" charset="-128"/>
              </a:rPr>
              <a:t>regard for the feelings, wishes, or rights of others</a:t>
            </a:r>
            <a:r>
              <a:rPr lang="en-GB" sz="3200" dirty="0" smtClean="0">
                <a:latin typeface="Kozuka Mincho Pro L" panose="02020300000000000000" pitchFamily="18" charset="-128"/>
                <a:ea typeface="Kozuka Mincho Pro L" panose="02020300000000000000" pitchFamily="18" charset="-128"/>
              </a:rPr>
              <a:t>.”</a:t>
            </a:r>
            <a:endParaRPr lang="en-GB" sz="3200" dirty="0">
              <a:latin typeface="Kozuka Mincho Pro L" panose="02020300000000000000" pitchFamily="18" charset="-128"/>
              <a:ea typeface="Kozuka Mincho Pro L" panose="02020300000000000000" pitchFamily="1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080035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9025" y="3314700"/>
            <a:ext cx="4752975" cy="3543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ontent Placeholder 2"/>
          <p:cNvSpPr txBox="1">
            <a:spLocks/>
          </p:cNvSpPr>
          <p:nvPr/>
        </p:nvSpPr>
        <p:spPr>
          <a:xfrm>
            <a:off x="683820" y="1837500"/>
            <a:ext cx="10515600" cy="5850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200" dirty="0" smtClean="0">
                <a:latin typeface="Kozuka Mincho Pro L" panose="02020300000000000000" pitchFamily="18" charset="-128"/>
                <a:ea typeface="Kozuka Mincho Pro L" panose="02020300000000000000" pitchFamily="18" charset="-128"/>
              </a:rPr>
              <a:t>“</a:t>
            </a:r>
            <a:r>
              <a:rPr lang="en-GB" sz="3200" b="1" dirty="0" smtClean="0">
                <a:latin typeface="Kozuka Mincho Pro L" panose="02020300000000000000" pitchFamily="18" charset="-128"/>
                <a:ea typeface="Kozuka Mincho Pro L" panose="02020300000000000000" pitchFamily="18" charset="-128"/>
              </a:rPr>
              <a:t>due</a:t>
            </a:r>
            <a:r>
              <a:rPr lang="en-GB" sz="3200" dirty="0" smtClean="0">
                <a:latin typeface="Kozuka Mincho Pro L" panose="02020300000000000000" pitchFamily="18" charset="-128"/>
                <a:ea typeface="Kozuka Mincho Pro L" panose="02020300000000000000" pitchFamily="18" charset="-128"/>
              </a:rPr>
              <a:t> regard for the feelings, wishes, or rights of others.”</a:t>
            </a:r>
            <a:endParaRPr lang="en-GB" sz="3200" dirty="0">
              <a:latin typeface="Kozuka Mincho Pro L" panose="02020300000000000000" pitchFamily="18" charset="-128"/>
              <a:ea typeface="Kozuka Mincho Pro L" panose="02020300000000000000" pitchFamily="18" charset="-128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683820" y="1837500"/>
            <a:ext cx="10515600" cy="5850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200" dirty="0" smtClean="0">
                <a:latin typeface="Kozuka Mincho Pro L" panose="02020300000000000000" pitchFamily="18" charset="-128"/>
                <a:ea typeface="Kozuka Mincho Pro L" panose="02020300000000000000" pitchFamily="18" charset="-128"/>
              </a:rPr>
              <a:t>“</a:t>
            </a:r>
            <a:r>
              <a:rPr lang="en-GB" sz="3200" b="1" dirty="0" smtClean="0">
                <a:solidFill>
                  <a:srgbClr val="FF0000"/>
                </a:solidFill>
                <a:latin typeface="Kozuka Mincho Pro L" panose="02020300000000000000" pitchFamily="18" charset="-128"/>
                <a:ea typeface="Kozuka Mincho Pro L" panose="02020300000000000000" pitchFamily="18" charset="-128"/>
              </a:rPr>
              <a:t>due</a:t>
            </a:r>
            <a:r>
              <a:rPr lang="en-GB" sz="3200" dirty="0" smtClean="0">
                <a:solidFill>
                  <a:srgbClr val="FF0000"/>
                </a:solidFill>
                <a:latin typeface="Kozuka Mincho Pro L" panose="02020300000000000000" pitchFamily="18" charset="-128"/>
                <a:ea typeface="Kozuka Mincho Pro L" panose="02020300000000000000" pitchFamily="18" charset="-128"/>
              </a:rPr>
              <a:t> </a:t>
            </a:r>
            <a:r>
              <a:rPr lang="en-GB" sz="3200" dirty="0" smtClean="0">
                <a:latin typeface="Kozuka Mincho Pro L" panose="02020300000000000000" pitchFamily="18" charset="-128"/>
                <a:ea typeface="Kozuka Mincho Pro L" panose="02020300000000000000" pitchFamily="18" charset="-128"/>
              </a:rPr>
              <a:t>regard for the feelings, wishes, or rights of others.”</a:t>
            </a:r>
            <a:endParaRPr lang="en-GB" sz="3200" dirty="0">
              <a:latin typeface="Kozuka Mincho Pro L" panose="02020300000000000000" pitchFamily="18" charset="-128"/>
              <a:ea typeface="Kozuka Mincho Pro L" panose="02020300000000000000" pitchFamily="1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1187112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3820" y="3218213"/>
            <a:ext cx="10515600" cy="2039587"/>
          </a:xfrm>
        </p:spPr>
        <p:txBody>
          <a:bodyPr>
            <a:noAutofit/>
          </a:bodyPr>
          <a:lstStyle/>
          <a:p>
            <a:r>
              <a:rPr lang="en-GB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Due means deserved.</a:t>
            </a:r>
          </a:p>
          <a:p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GB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So, surely, in order to receive respect you have to </a:t>
            </a:r>
            <a:r>
              <a:rPr lang="en-GB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earn</a:t>
            </a:r>
            <a:r>
              <a:rPr lang="en-GB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it.</a:t>
            </a: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683820" y="1837500"/>
            <a:ext cx="10515600" cy="5850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200" dirty="0" smtClean="0">
                <a:latin typeface="Kozuka Mincho Pro L" panose="02020300000000000000" pitchFamily="18" charset="-128"/>
                <a:ea typeface="Kozuka Mincho Pro L" panose="02020300000000000000" pitchFamily="18" charset="-128"/>
              </a:rPr>
              <a:t>“</a:t>
            </a:r>
            <a:r>
              <a:rPr lang="en-GB" sz="3200" b="1" dirty="0" smtClean="0">
                <a:solidFill>
                  <a:srgbClr val="FF0000"/>
                </a:solidFill>
                <a:latin typeface="Kozuka Mincho Pro L" panose="02020300000000000000" pitchFamily="18" charset="-128"/>
                <a:ea typeface="Kozuka Mincho Pro L" panose="02020300000000000000" pitchFamily="18" charset="-128"/>
              </a:rPr>
              <a:t>due</a:t>
            </a:r>
            <a:r>
              <a:rPr lang="en-GB" sz="3200" dirty="0" smtClean="0">
                <a:solidFill>
                  <a:srgbClr val="FF0000"/>
                </a:solidFill>
                <a:latin typeface="Kozuka Mincho Pro L" panose="02020300000000000000" pitchFamily="18" charset="-128"/>
                <a:ea typeface="Kozuka Mincho Pro L" panose="02020300000000000000" pitchFamily="18" charset="-128"/>
              </a:rPr>
              <a:t> </a:t>
            </a:r>
            <a:r>
              <a:rPr lang="en-GB" sz="3200" dirty="0" smtClean="0">
                <a:latin typeface="Kozuka Mincho Pro L" panose="02020300000000000000" pitchFamily="18" charset="-128"/>
                <a:ea typeface="Kozuka Mincho Pro L" panose="02020300000000000000" pitchFamily="18" charset="-128"/>
              </a:rPr>
              <a:t>regard for the feelings, wishes, or rights of others.”</a:t>
            </a:r>
            <a:endParaRPr lang="en-GB" sz="3200" dirty="0">
              <a:latin typeface="Kozuka Mincho Pro L" panose="02020300000000000000" pitchFamily="18" charset="-128"/>
              <a:ea typeface="Kozuka Mincho Pro L" panose="02020300000000000000" pitchFamily="1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84257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Callout 3"/>
          <p:cNvSpPr/>
          <p:nvPr/>
        </p:nvSpPr>
        <p:spPr>
          <a:xfrm>
            <a:off x="2333625" y="2956956"/>
            <a:ext cx="9363570" cy="2113808"/>
          </a:xfrm>
          <a:prstGeom prst="wedgeEllipseCallout">
            <a:avLst>
              <a:gd name="adj1" fmla="val -46452"/>
              <a:gd name="adj2" fmla="val 56882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481096"/>
            <a:ext cx="9144000" cy="2387600"/>
          </a:xfrm>
        </p:spPr>
        <p:txBody>
          <a:bodyPr/>
          <a:lstStyle/>
          <a:p>
            <a:r>
              <a:rPr lang="en-GB" dirty="0" smtClean="0"/>
              <a:t>According to the dictionary, the verb ‘to respect’ means: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333625" y="3089976"/>
            <a:ext cx="9144000" cy="1655762"/>
          </a:xfrm>
        </p:spPr>
        <p:txBody>
          <a:bodyPr>
            <a:normAutofit lnSpcReduction="10000"/>
          </a:bodyPr>
          <a:lstStyle/>
          <a:p>
            <a:r>
              <a:rPr lang="en-GB" i="1" dirty="0"/>
              <a:t>verb</a:t>
            </a:r>
            <a:endParaRPr lang="en-GB" dirty="0"/>
          </a:p>
          <a:p>
            <a:r>
              <a:rPr lang="en-GB" b="1" dirty="0"/>
              <a:t>1</a:t>
            </a:r>
            <a:r>
              <a:rPr lang="en-GB" dirty="0"/>
              <a:t>.</a:t>
            </a:r>
          </a:p>
          <a:p>
            <a:r>
              <a:rPr lang="en-GB" dirty="0"/>
              <a:t>admire (someone or something) deeply, as a result of their abilities, qualities, or achievements.</a:t>
            </a:r>
          </a:p>
          <a:p>
            <a:endParaRPr lang="en-GB" dirty="0"/>
          </a:p>
        </p:txBody>
      </p:sp>
      <p:pic>
        <p:nvPicPr>
          <p:cNvPr id="8194" name="Picture 2" descr="Image result for dictionar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" y="4745738"/>
            <a:ext cx="1619250" cy="1619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199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>
                <a:latin typeface="Impact" panose="020B0806030902050204" pitchFamily="34" charset="0"/>
              </a:rPr>
              <a:t>So </a:t>
            </a:r>
            <a:r>
              <a:rPr lang="en-GB" b="1" dirty="0" smtClean="0">
                <a:solidFill>
                  <a:srgbClr val="FF0000"/>
                </a:solidFill>
                <a:latin typeface="Impact" panose="020B0806030902050204" pitchFamily="34" charset="0"/>
              </a:rPr>
              <a:t>who</a:t>
            </a:r>
            <a:r>
              <a:rPr lang="en-GB" dirty="0" smtClean="0">
                <a:solidFill>
                  <a:srgbClr val="FF0000"/>
                </a:solidFill>
                <a:latin typeface="Impact" panose="020B0806030902050204" pitchFamily="34" charset="0"/>
              </a:rPr>
              <a:t> </a:t>
            </a:r>
            <a:r>
              <a:rPr lang="en-GB" dirty="0" smtClean="0">
                <a:latin typeface="Impact" panose="020B0806030902050204" pitchFamily="34" charset="0"/>
              </a:rPr>
              <a:t>might deserve our respect?</a:t>
            </a:r>
            <a:endParaRPr lang="en-GB" dirty="0">
              <a:latin typeface="Impact" panose="020B0806030902050204" pitchFamily="34" charset="0"/>
            </a:endParaRPr>
          </a:p>
        </p:txBody>
      </p:sp>
      <p:pic>
        <p:nvPicPr>
          <p:cNvPr id="7170" name="Picture 2" descr="Image result for respec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1925" y="4010024"/>
            <a:ext cx="4248150" cy="2847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7023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146" name="Picture 2" descr="Image result for mother teresa quot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216" y="328245"/>
            <a:ext cx="9641568" cy="6363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78179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122" name="Picture 2" descr="Image result for martin luther king jr quot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458" y="503196"/>
            <a:ext cx="10864725" cy="6111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8999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098" name="Picture 2" descr="Image result for gandhi quot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838" y="373063"/>
            <a:ext cx="11137858" cy="6180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75996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074" name="Picture 2" descr="Image result for oprah quot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84406"/>
            <a:ext cx="9736570" cy="6435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39716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1266" name="Picture 2" descr="Image result for einstein quot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079" y="248443"/>
            <a:ext cx="11220986" cy="6326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16818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2290" name="Picture 2" descr="Image result for yo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953" y="191294"/>
            <a:ext cx="11482243" cy="6580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Image result for you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9824" y="1690688"/>
            <a:ext cx="4667469" cy="3332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97743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2290" name="Picture 2" descr="Image result for yo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953" y="191294"/>
            <a:ext cx="11482243" cy="6580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Image result for you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9824" y="1690688"/>
            <a:ext cx="4667469" cy="3332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Image result for question marks 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670" y="1905153"/>
            <a:ext cx="5443073" cy="5443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loud Callout 3"/>
          <p:cNvSpPr/>
          <p:nvPr/>
        </p:nvSpPr>
        <p:spPr>
          <a:xfrm>
            <a:off x="1009403" y="800859"/>
            <a:ext cx="6733309" cy="3776353"/>
          </a:xfrm>
          <a:prstGeom prst="cloudCallout">
            <a:avLst>
              <a:gd name="adj1" fmla="val 59061"/>
              <a:gd name="adj2" fmla="val 37972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 err="1" smtClean="0">
                <a:solidFill>
                  <a:schemeClr val="tx1"/>
                </a:solidFill>
                <a:latin typeface="Kozuka Mincho Pro L" panose="02020300000000000000" pitchFamily="18" charset="-128"/>
                <a:ea typeface="Kozuka Mincho Pro L" panose="02020300000000000000" pitchFamily="18" charset="-128"/>
              </a:rPr>
              <a:t>Hmmmmmmmm</a:t>
            </a:r>
            <a:r>
              <a:rPr lang="en-GB" sz="4000" dirty="0" smtClean="0">
                <a:solidFill>
                  <a:schemeClr val="tx1"/>
                </a:solidFill>
                <a:latin typeface="Kozuka Mincho Pro L" panose="02020300000000000000" pitchFamily="18" charset="-128"/>
                <a:ea typeface="Kozuka Mincho Pro L" panose="02020300000000000000" pitchFamily="18" charset="-128"/>
              </a:rPr>
              <a:t>.</a:t>
            </a:r>
          </a:p>
          <a:p>
            <a:pPr algn="ctr"/>
            <a:r>
              <a:rPr lang="en-GB" sz="4000" dirty="0" smtClean="0">
                <a:solidFill>
                  <a:schemeClr val="tx1"/>
                </a:solidFill>
                <a:latin typeface="Kozuka Mincho Pro L" panose="02020300000000000000" pitchFamily="18" charset="-128"/>
                <a:ea typeface="Kozuka Mincho Pro L" panose="02020300000000000000" pitchFamily="18" charset="-128"/>
              </a:rPr>
              <a:t>What do you do that </a:t>
            </a:r>
            <a:r>
              <a:rPr lang="en-GB" sz="4000" dirty="0" smtClean="0">
                <a:solidFill>
                  <a:srgbClr val="FF0000"/>
                </a:solidFill>
                <a:latin typeface="Kozuka Mincho Pro L" panose="02020300000000000000" pitchFamily="18" charset="-128"/>
                <a:ea typeface="Kozuka Mincho Pro L" panose="02020300000000000000" pitchFamily="18" charset="-128"/>
              </a:rPr>
              <a:t>deserves</a:t>
            </a:r>
            <a:r>
              <a:rPr lang="en-GB" sz="4000" dirty="0" smtClean="0">
                <a:solidFill>
                  <a:schemeClr val="tx1"/>
                </a:solidFill>
                <a:latin typeface="Kozuka Mincho Pro L" panose="02020300000000000000" pitchFamily="18" charset="-128"/>
                <a:ea typeface="Kozuka Mincho Pro L" panose="02020300000000000000" pitchFamily="18" charset="-128"/>
              </a:rPr>
              <a:t> respect?</a:t>
            </a:r>
            <a:endParaRPr lang="en-GB" sz="4000" dirty="0">
              <a:solidFill>
                <a:schemeClr val="tx1"/>
              </a:solidFill>
              <a:latin typeface="Kozuka Mincho Pro L" panose="02020300000000000000" pitchFamily="18" charset="-128"/>
              <a:ea typeface="Kozuka Mincho Pro L" panose="02020300000000000000" pitchFamily="1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01608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3316" name="Picture 4" descr="Image result for respect is a two way stree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04031"/>
            <a:ext cx="11019105" cy="6611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2819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Watch the following clip…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>
                <a:hlinkClick r:id="rId2"/>
              </a:rPr>
              <a:t>https://www.youtube.com/watch?v=nJJa9f0I8XQ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15362" name="Picture 2" descr="Image result for owl watchi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7724" y="2111875"/>
            <a:ext cx="3847811" cy="4722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ounded Rectangular Callout 3"/>
          <p:cNvSpPr/>
          <p:nvPr/>
        </p:nvSpPr>
        <p:spPr>
          <a:xfrm>
            <a:off x="2671948" y="2695699"/>
            <a:ext cx="5842660" cy="2137558"/>
          </a:xfrm>
          <a:prstGeom prst="wedgeRoundRectCallout">
            <a:avLst>
              <a:gd name="adj1" fmla="val 72053"/>
              <a:gd name="adj2" fmla="val 43611"/>
              <a:gd name="adj3" fmla="val 16667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 smtClean="0">
                <a:solidFill>
                  <a:schemeClr val="tx1"/>
                </a:solidFill>
                <a:latin typeface="Impact" panose="020B0806030902050204" pitchFamily="34" charset="0"/>
              </a:rPr>
              <a:t>FULL ATTENTION PLEASE!</a:t>
            </a:r>
            <a:endParaRPr lang="en-GB" sz="4000" dirty="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1893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How was </a:t>
            </a:r>
            <a:r>
              <a:rPr lang="en-GB" b="1" dirty="0" smtClean="0"/>
              <a:t>RESPECT</a:t>
            </a:r>
            <a:r>
              <a:rPr lang="en-GB" dirty="0" smtClean="0"/>
              <a:t> presented?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002060"/>
                </a:solidFill>
                <a:latin typeface="Kozuka Mincho Pro L" panose="02020300000000000000" pitchFamily="18" charset="-128"/>
                <a:ea typeface="Kozuka Mincho Pro L" panose="02020300000000000000" pitchFamily="18" charset="-128"/>
              </a:rPr>
              <a:t>What did the man do in the video that showed his respect for others?</a:t>
            </a:r>
          </a:p>
          <a:p>
            <a:endParaRPr lang="en-GB" dirty="0">
              <a:latin typeface="Kozuka Mincho Pro L" panose="02020300000000000000" pitchFamily="18" charset="-128"/>
              <a:ea typeface="Kozuka Mincho Pro L" panose="02020300000000000000" pitchFamily="18" charset="-128"/>
            </a:endParaRPr>
          </a:p>
          <a:p>
            <a:r>
              <a:rPr lang="en-GB" dirty="0" smtClean="0">
                <a:solidFill>
                  <a:srgbClr val="C00000"/>
                </a:solidFill>
                <a:latin typeface="Kozuka Mincho Pro L" panose="02020300000000000000" pitchFamily="18" charset="-128"/>
                <a:ea typeface="Kozuka Mincho Pro L" panose="02020300000000000000" pitchFamily="18" charset="-128"/>
              </a:rPr>
              <a:t>What did </a:t>
            </a:r>
            <a:r>
              <a:rPr lang="en-GB" b="1" dirty="0" smtClean="0">
                <a:solidFill>
                  <a:srgbClr val="C00000"/>
                </a:solidFill>
                <a:latin typeface="Kozuka Mincho Pro L" panose="02020300000000000000" pitchFamily="18" charset="-128"/>
                <a:ea typeface="Kozuka Mincho Pro L" panose="02020300000000000000" pitchFamily="18" charset="-128"/>
              </a:rPr>
              <a:t>you</a:t>
            </a:r>
            <a:r>
              <a:rPr lang="en-GB" dirty="0" smtClean="0">
                <a:solidFill>
                  <a:srgbClr val="C00000"/>
                </a:solidFill>
                <a:latin typeface="Kozuka Mincho Pro L" panose="02020300000000000000" pitchFamily="18" charset="-128"/>
                <a:ea typeface="Kozuka Mincho Pro L" panose="02020300000000000000" pitchFamily="18" charset="-128"/>
              </a:rPr>
              <a:t> think of his actions? </a:t>
            </a:r>
          </a:p>
          <a:p>
            <a:r>
              <a:rPr lang="en-GB" i="1" dirty="0" smtClean="0">
                <a:solidFill>
                  <a:srgbClr val="C00000"/>
                </a:solidFill>
                <a:latin typeface="Kozuka Mincho Pro L" panose="02020300000000000000" pitchFamily="18" charset="-128"/>
                <a:ea typeface="Kozuka Mincho Pro L" panose="02020300000000000000" pitchFamily="18" charset="-128"/>
              </a:rPr>
              <a:t>Why?</a:t>
            </a:r>
          </a:p>
          <a:p>
            <a:pPr marL="0" indent="0">
              <a:buNone/>
            </a:pPr>
            <a:endParaRPr lang="en-GB" dirty="0" smtClean="0">
              <a:latin typeface="Kozuka Mincho Pro L" panose="02020300000000000000" pitchFamily="18" charset="-128"/>
              <a:ea typeface="Kozuka Mincho Pro L" panose="02020300000000000000" pitchFamily="18" charset="-128"/>
            </a:endParaRPr>
          </a:p>
          <a:p>
            <a:r>
              <a:rPr lang="en-GB" dirty="0" smtClean="0">
                <a:solidFill>
                  <a:schemeClr val="accent6">
                    <a:lumMod val="50000"/>
                  </a:schemeClr>
                </a:solidFill>
                <a:latin typeface="Kozuka Mincho Pro L" panose="02020300000000000000" pitchFamily="18" charset="-128"/>
                <a:ea typeface="Kozuka Mincho Pro L" panose="02020300000000000000" pitchFamily="18" charset="-128"/>
              </a:rPr>
              <a:t>Was he rewarded at all for doing what he did every day?</a:t>
            </a:r>
            <a:endParaRPr lang="en-GB" dirty="0">
              <a:solidFill>
                <a:schemeClr val="accent6">
                  <a:lumMod val="50000"/>
                </a:schemeClr>
              </a:solidFill>
              <a:latin typeface="Kozuka Mincho Pro L" panose="02020300000000000000" pitchFamily="18" charset="-128"/>
              <a:ea typeface="Kozuka Mincho Pro L" panose="02020300000000000000" pitchFamily="1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62343368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6386" name="Picture 2" descr="Image result for give respect to get respec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4380" y="0"/>
            <a:ext cx="7622762" cy="7317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1707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Impact" panose="020B0806030902050204" pitchFamily="34" charset="0"/>
              </a:rPr>
              <a:t>Before you leave this assembly…</a:t>
            </a:r>
            <a:endParaRPr lang="en-GB" dirty="0">
              <a:latin typeface="Impact" panose="020B080603090205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20042"/>
            <a:ext cx="10515600" cy="509451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>
                <a:solidFill>
                  <a:srgbClr val="002060"/>
                </a:solidFill>
                <a:latin typeface="Kozuka Mincho Pro L" panose="02020300000000000000" pitchFamily="18" charset="-128"/>
                <a:ea typeface="Kozuka Mincho Pro L" panose="02020300000000000000" pitchFamily="18" charset="-128"/>
              </a:rPr>
              <a:t>Decide on one thing that you will do (no matter how small or large it may be) to show respect for someone or something other than yourself today.</a:t>
            </a:r>
          </a:p>
          <a:p>
            <a:pPr marL="0" indent="0">
              <a:buNone/>
            </a:pPr>
            <a:endParaRPr lang="en-GB" dirty="0">
              <a:solidFill>
                <a:srgbClr val="002060"/>
              </a:solidFill>
              <a:latin typeface="Kozuka Mincho Pro L" panose="02020300000000000000" pitchFamily="18" charset="-128"/>
              <a:ea typeface="Kozuka Mincho Pro L" panose="02020300000000000000" pitchFamily="18" charset="-128"/>
            </a:endParaRPr>
          </a:p>
          <a:p>
            <a:pPr marL="0" indent="0">
              <a:buNone/>
            </a:pPr>
            <a:r>
              <a:rPr lang="en-GB" dirty="0" smtClean="0">
                <a:solidFill>
                  <a:srgbClr val="002060"/>
                </a:solidFill>
                <a:latin typeface="Kozuka Mincho Pro L" panose="02020300000000000000" pitchFamily="18" charset="-128"/>
                <a:ea typeface="Kozuka Mincho Pro L" panose="02020300000000000000" pitchFamily="18" charset="-128"/>
              </a:rPr>
              <a:t>Maybe start everyday this way. Don’t expect reward or praise. Just know that respect comes to those who show it.</a:t>
            </a:r>
          </a:p>
          <a:p>
            <a:pPr marL="0" indent="0">
              <a:buNone/>
            </a:pPr>
            <a:endParaRPr lang="en-GB" dirty="0">
              <a:solidFill>
                <a:srgbClr val="002060"/>
              </a:solidFill>
              <a:latin typeface="Kozuka Mincho Pro L" panose="02020300000000000000" pitchFamily="18" charset="-128"/>
              <a:ea typeface="Kozuka Mincho Pro L" panose="02020300000000000000" pitchFamily="18" charset="-128"/>
            </a:endParaRPr>
          </a:p>
          <a:p>
            <a:pPr marL="0" indent="0">
              <a:buNone/>
            </a:pPr>
            <a:r>
              <a:rPr lang="en-GB" i="1" dirty="0" smtClean="0">
                <a:solidFill>
                  <a:srgbClr val="002060"/>
                </a:solidFill>
                <a:latin typeface="Kozuka Mincho Pro L" panose="02020300000000000000" pitchFamily="18" charset="-128"/>
                <a:ea typeface="Kozuka Mincho Pro L" panose="02020300000000000000" pitchFamily="18" charset="-128"/>
              </a:rPr>
              <a:t>Because Mother Theresa, Martin Luther King, Gandhi, Oprah Winfrey and Einstein probably sat in a RESPECT assembly very similar to this and look what they became!</a:t>
            </a:r>
            <a:endParaRPr lang="en-GB" i="1" dirty="0">
              <a:solidFill>
                <a:srgbClr val="002060"/>
              </a:solidFill>
              <a:latin typeface="Kozuka Mincho Pro L" panose="02020300000000000000" pitchFamily="18" charset="-128"/>
              <a:ea typeface="Kozuka Mincho Pro L" panose="02020300000000000000" pitchFamily="1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575439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</TotalTime>
  <Words>281</Words>
  <Application>Microsoft Office PowerPoint</Application>
  <PresentationFormat>Widescreen</PresentationFormat>
  <Paragraphs>31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4" baseType="lpstr">
      <vt:lpstr>Kozuka Mincho Pro L</vt:lpstr>
      <vt:lpstr>Arial</vt:lpstr>
      <vt:lpstr>Calibri</vt:lpstr>
      <vt:lpstr>Calibri Light</vt:lpstr>
      <vt:lpstr>Impact</vt:lpstr>
      <vt:lpstr>Office Theme</vt:lpstr>
      <vt:lpstr>PowerPoint Presentation</vt:lpstr>
      <vt:lpstr>What does “respect” actually mean?</vt:lpstr>
      <vt:lpstr>PowerPoint Presentation</vt:lpstr>
      <vt:lpstr>PowerPoint Presentation</vt:lpstr>
      <vt:lpstr>According to the dictionary, the verb ‘to respect’ means:</vt:lpstr>
      <vt:lpstr>So who might deserve our respect?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Watch the following clip…</vt:lpstr>
      <vt:lpstr>How was RESPECT presented?</vt:lpstr>
      <vt:lpstr>PowerPoint Presentation</vt:lpstr>
      <vt:lpstr>Before you leave this assembly…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Coates R, Ms (English)</dc:creator>
  <cp:lastModifiedBy>Coates R, Ms (English)</cp:lastModifiedBy>
  <cp:revision>5</cp:revision>
  <dcterms:created xsi:type="dcterms:W3CDTF">2017-01-17T11:00:14Z</dcterms:created>
  <dcterms:modified xsi:type="dcterms:W3CDTF">2017-01-17T12:42:11Z</dcterms:modified>
</cp:coreProperties>
</file>