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1" r:id="rId6"/>
    <p:sldId id="259" r:id="rId7"/>
    <p:sldId id="262" r:id="rId8"/>
    <p:sldId id="267" r:id="rId9"/>
    <p:sldId id="263" r:id="rId10"/>
    <p:sldId id="264" r:id="rId11"/>
    <p:sldId id="268" r:id="rId12"/>
    <p:sldId id="265" r:id="rId13"/>
    <p:sldId id="26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84" d="100"/>
          <a:sy n="84" d="100"/>
        </p:scale>
        <p:origin x="90" y="27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F5CA9C6-29CD-4F51-942E-434EB7C1C93A}" type="datetimeFigureOut">
              <a:rPr lang="en-GB" smtClean="0"/>
              <a:t>23/03/2017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FCAD6B-F8AC-4419-99C4-01E20512CD7D}" type="slidenum">
              <a:rPr lang="en-GB" smtClean="0"/>
              <a:t>‹#›</a:t>
            </a:fld>
            <a:endParaRPr lang="en-GB"/>
          </a:p>
        </p:txBody>
      </p:sp>
    </p:spTree>
    <p:extLst>
      <p:ext uri="{BB962C8B-B14F-4D97-AF65-F5344CB8AC3E}">
        <p14:creationId xmlns:p14="http://schemas.microsoft.com/office/powerpoint/2010/main" val="20778120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F5CA9C6-29CD-4F51-942E-434EB7C1C93A}" type="datetimeFigureOut">
              <a:rPr lang="en-GB" smtClean="0"/>
              <a:t>23/03/2017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FCAD6B-F8AC-4419-99C4-01E20512CD7D}" type="slidenum">
              <a:rPr lang="en-GB" smtClean="0"/>
              <a:t>‹#›</a:t>
            </a:fld>
            <a:endParaRPr lang="en-GB"/>
          </a:p>
        </p:txBody>
      </p:sp>
    </p:spTree>
    <p:extLst>
      <p:ext uri="{BB962C8B-B14F-4D97-AF65-F5344CB8AC3E}">
        <p14:creationId xmlns:p14="http://schemas.microsoft.com/office/powerpoint/2010/main" val="32842719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5CA9C6-29CD-4F51-942E-434EB7C1C93A}" type="datetimeFigureOut">
              <a:rPr lang="en-GB" smtClean="0"/>
              <a:t>23/03/2017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FCAD6B-F8AC-4419-99C4-01E20512CD7D}" type="slidenum">
              <a:rPr lang="en-GB" smtClean="0"/>
              <a:t>‹#›</a:t>
            </a:fld>
            <a:endParaRPr lang="en-GB"/>
          </a:p>
        </p:txBody>
      </p:sp>
    </p:spTree>
    <p:extLst>
      <p:ext uri="{BB962C8B-B14F-4D97-AF65-F5344CB8AC3E}">
        <p14:creationId xmlns:p14="http://schemas.microsoft.com/office/powerpoint/2010/main" val="41752206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F5CA9C6-29CD-4F51-942E-434EB7C1C93A}" type="datetimeFigureOut">
              <a:rPr lang="en-GB" smtClean="0"/>
              <a:t>23/03/2017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FCAD6B-F8AC-4419-99C4-01E20512CD7D}" type="slidenum">
              <a:rPr lang="en-GB" smtClean="0"/>
              <a:t>‹#›</a:t>
            </a:fld>
            <a:endParaRPr lang="en-GB"/>
          </a:p>
        </p:txBody>
      </p:sp>
    </p:spTree>
    <p:extLst>
      <p:ext uri="{BB962C8B-B14F-4D97-AF65-F5344CB8AC3E}">
        <p14:creationId xmlns:p14="http://schemas.microsoft.com/office/powerpoint/2010/main" val="23309891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F5CA9C6-29CD-4F51-942E-434EB7C1C93A}" type="datetimeFigureOut">
              <a:rPr lang="en-GB" smtClean="0"/>
              <a:t>23/03/2017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AFCAD6B-F8AC-4419-99C4-01E20512CD7D}" type="slidenum">
              <a:rPr lang="en-GB" smtClean="0"/>
              <a:t>‹#›</a:t>
            </a:fld>
            <a:endParaRPr lang="en-GB"/>
          </a:p>
        </p:txBody>
      </p:sp>
    </p:spTree>
    <p:extLst>
      <p:ext uri="{BB962C8B-B14F-4D97-AF65-F5344CB8AC3E}">
        <p14:creationId xmlns:p14="http://schemas.microsoft.com/office/powerpoint/2010/main" val="20199604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F5CA9C6-29CD-4F51-942E-434EB7C1C93A}" type="datetimeFigureOut">
              <a:rPr lang="en-GB" smtClean="0"/>
              <a:t>23/03/2017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AFCAD6B-F8AC-4419-99C4-01E20512CD7D}" type="slidenum">
              <a:rPr lang="en-GB" smtClean="0"/>
              <a:t>‹#›</a:t>
            </a:fld>
            <a:endParaRPr lang="en-GB"/>
          </a:p>
        </p:txBody>
      </p:sp>
    </p:spTree>
    <p:extLst>
      <p:ext uri="{BB962C8B-B14F-4D97-AF65-F5344CB8AC3E}">
        <p14:creationId xmlns:p14="http://schemas.microsoft.com/office/powerpoint/2010/main" val="16663045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5CA9C6-29CD-4F51-942E-434EB7C1C93A}" type="datetimeFigureOut">
              <a:rPr lang="en-GB" smtClean="0"/>
              <a:t>23/03/2017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AFCAD6B-F8AC-4419-99C4-01E20512CD7D}" type="slidenum">
              <a:rPr lang="en-GB" smtClean="0"/>
              <a:t>‹#›</a:t>
            </a:fld>
            <a:endParaRPr lang="en-GB"/>
          </a:p>
        </p:txBody>
      </p:sp>
    </p:spTree>
    <p:extLst>
      <p:ext uri="{BB962C8B-B14F-4D97-AF65-F5344CB8AC3E}">
        <p14:creationId xmlns:p14="http://schemas.microsoft.com/office/powerpoint/2010/main" val="21087545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5CA9C6-29CD-4F51-942E-434EB7C1C93A}" type="datetimeFigureOut">
              <a:rPr lang="en-GB" smtClean="0"/>
              <a:t>23/03/2017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FCAD6B-F8AC-4419-99C4-01E20512CD7D}" type="slidenum">
              <a:rPr lang="en-GB" smtClean="0"/>
              <a:t>‹#›</a:t>
            </a:fld>
            <a:endParaRPr lang="en-GB"/>
          </a:p>
        </p:txBody>
      </p:sp>
    </p:spTree>
    <p:extLst>
      <p:ext uri="{BB962C8B-B14F-4D97-AF65-F5344CB8AC3E}">
        <p14:creationId xmlns:p14="http://schemas.microsoft.com/office/powerpoint/2010/main" val="28725582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5CA9C6-29CD-4F51-942E-434EB7C1C93A}" type="datetimeFigureOut">
              <a:rPr lang="en-GB" smtClean="0"/>
              <a:t>23/03/2017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FCAD6B-F8AC-4419-99C4-01E20512CD7D}" type="slidenum">
              <a:rPr lang="en-GB" smtClean="0"/>
              <a:t>‹#›</a:t>
            </a:fld>
            <a:endParaRPr lang="en-GB"/>
          </a:p>
        </p:txBody>
      </p:sp>
    </p:spTree>
    <p:extLst>
      <p:ext uri="{BB962C8B-B14F-4D97-AF65-F5344CB8AC3E}">
        <p14:creationId xmlns:p14="http://schemas.microsoft.com/office/powerpoint/2010/main" val="4097993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F5CA9C6-29CD-4F51-942E-434EB7C1C93A}" type="datetimeFigureOut">
              <a:rPr lang="en-GB" smtClean="0"/>
              <a:t>23/03/2017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FCAD6B-F8AC-4419-99C4-01E20512CD7D}" type="slidenum">
              <a:rPr lang="en-GB" smtClean="0"/>
              <a:t>‹#›</a:t>
            </a:fld>
            <a:endParaRPr lang="en-GB"/>
          </a:p>
        </p:txBody>
      </p:sp>
    </p:spTree>
    <p:extLst>
      <p:ext uri="{BB962C8B-B14F-4D97-AF65-F5344CB8AC3E}">
        <p14:creationId xmlns:p14="http://schemas.microsoft.com/office/powerpoint/2010/main" val="15131048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F5CA9C6-29CD-4F51-942E-434EB7C1C93A}" type="datetimeFigureOut">
              <a:rPr lang="en-GB" smtClean="0"/>
              <a:t>23/03/2017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FCAD6B-F8AC-4419-99C4-01E20512CD7D}" type="slidenum">
              <a:rPr lang="en-GB" smtClean="0"/>
              <a:t>‹#›</a:t>
            </a:fld>
            <a:endParaRPr lang="en-GB"/>
          </a:p>
        </p:txBody>
      </p:sp>
    </p:spTree>
    <p:extLst>
      <p:ext uri="{BB962C8B-B14F-4D97-AF65-F5344CB8AC3E}">
        <p14:creationId xmlns:p14="http://schemas.microsoft.com/office/powerpoint/2010/main" val="39847277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5CA9C6-29CD-4F51-942E-434EB7C1C93A}" type="datetimeFigureOut">
              <a:rPr lang="en-GB" smtClean="0"/>
              <a:t>23/03/2017</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FCAD6B-F8AC-4419-99C4-01E20512CD7D}" type="slidenum">
              <a:rPr lang="en-GB" smtClean="0"/>
              <a:t>‹#›</a:t>
            </a:fld>
            <a:endParaRPr lang="en-GB"/>
          </a:p>
        </p:txBody>
      </p:sp>
    </p:spTree>
    <p:extLst>
      <p:ext uri="{BB962C8B-B14F-4D97-AF65-F5344CB8AC3E}">
        <p14:creationId xmlns:p14="http://schemas.microsoft.com/office/powerpoint/2010/main" val="35640707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010" y="0"/>
            <a:ext cx="12192000" cy="6858000"/>
          </a:xfrm>
          <a:prstGeom prst="rect">
            <a:avLst/>
          </a:prstGeom>
        </p:spPr>
      </p:pic>
      <p:sp>
        <p:nvSpPr>
          <p:cNvPr id="2" name="Title 1"/>
          <p:cNvSpPr>
            <a:spLocks noGrp="1"/>
          </p:cNvSpPr>
          <p:nvPr>
            <p:ph type="ctrTitle"/>
          </p:nvPr>
        </p:nvSpPr>
        <p:spPr>
          <a:xfrm>
            <a:off x="1524000" y="253683"/>
            <a:ext cx="9144000" cy="2387600"/>
          </a:xfrm>
          <a:solidFill>
            <a:srgbClr val="FFC000">
              <a:alpha val="75000"/>
            </a:srgbClr>
          </a:solidFill>
          <a:ln w="0">
            <a:solidFill>
              <a:schemeClr val="tx1"/>
            </a:solidFill>
          </a:ln>
        </p:spPr>
        <p:txBody>
          <a:bodyPr/>
          <a:lstStyle/>
          <a:p>
            <a:r>
              <a:rPr lang="en-GB" dirty="0" smtClean="0">
                <a:latin typeface="High Tower Text" panose="02040502050506030303" pitchFamily="18" charset="0"/>
              </a:rPr>
              <a:t>Real Life Mysteries</a:t>
            </a:r>
            <a:endParaRPr lang="en-GB" dirty="0">
              <a:latin typeface="High Tower Text" panose="02040502050506030303" pitchFamily="18" charset="0"/>
            </a:endParaRPr>
          </a:p>
        </p:txBody>
      </p:sp>
      <p:sp>
        <p:nvSpPr>
          <p:cNvPr id="5" name="TextBox 4"/>
          <p:cNvSpPr txBox="1"/>
          <p:nvPr/>
        </p:nvSpPr>
        <p:spPr>
          <a:xfrm>
            <a:off x="3319659" y="436448"/>
            <a:ext cx="6880860" cy="1862048"/>
          </a:xfrm>
          <a:prstGeom prst="rect">
            <a:avLst/>
          </a:prstGeom>
          <a:noFill/>
        </p:spPr>
        <p:txBody>
          <a:bodyPr wrap="square" rtlCol="0">
            <a:spAutoFit/>
          </a:bodyPr>
          <a:lstStyle/>
          <a:p>
            <a:r>
              <a:rPr lang="en-GB" sz="11500" dirty="0" smtClean="0">
                <a:solidFill>
                  <a:srgbClr val="C00000"/>
                </a:solidFill>
                <a:latin typeface="Freestyle Script" panose="030804020302050B0404" pitchFamily="66" charset="0"/>
              </a:rPr>
              <a:t>Write your own</a:t>
            </a:r>
            <a:endParaRPr lang="en-GB" sz="11500" dirty="0">
              <a:solidFill>
                <a:srgbClr val="C00000"/>
              </a:solidFill>
              <a:latin typeface="Freestyle Script" panose="030804020302050B0404" pitchFamily="66" charset="0"/>
            </a:endParaRPr>
          </a:p>
        </p:txBody>
      </p:sp>
    </p:spTree>
    <p:extLst>
      <p:ext uri="{BB962C8B-B14F-4D97-AF65-F5344CB8AC3E}">
        <p14:creationId xmlns:p14="http://schemas.microsoft.com/office/powerpoint/2010/main" val="27500050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solidFill>
            <a:srgbClr val="FFC000">
              <a:alpha val="73000"/>
            </a:srgbClr>
          </a:solidFill>
        </p:spPr>
        <p:txBody>
          <a:bodyPr/>
          <a:lstStyle/>
          <a:p>
            <a:r>
              <a:rPr lang="en-GB" dirty="0" smtClean="0">
                <a:latin typeface="High Tower Text" panose="02040502050506030303" pitchFamily="18" charset="0"/>
              </a:rPr>
              <a:t>What is a mystery?</a:t>
            </a:r>
            <a:endParaRPr lang="en-GB" dirty="0">
              <a:latin typeface="High Tower Text" panose="02040502050506030303" pitchFamily="18" charset="0"/>
            </a:endParaRPr>
          </a:p>
        </p:txBody>
      </p:sp>
      <p:sp>
        <p:nvSpPr>
          <p:cNvPr id="3" name="Content Placeholder 2"/>
          <p:cNvSpPr>
            <a:spLocks noGrp="1"/>
          </p:cNvSpPr>
          <p:nvPr>
            <p:ph idx="1"/>
          </p:nvPr>
        </p:nvSpPr>
        <p:spPr>
          <a:solidFill>
            <a:srgbClr val="FFC000">
              <a:alpha val="55000"/>
            </a:srgbClr>
          </a:solidFill>
        </p:spPr>
        <p:txBody>
          <a:bodyPr/>
          <a:lstStyle/>
          <a:p>
            <a:pPr>
              <a:buFont typeface="Wingdings" panose="05000000000000000000" pitchFamily="2" charset="2"/>
              <a:buChar char="Ø"/>
            </a:pPr>
            <a:r>
              <a:rPr lang="en-GB" dirty="0" smtClean="0">
                <a:latin typeface="High Tower Text" panose="02040502050506030303" pitchFamily="18" charset="0"/>
              </a:rPr>
              <a:t>Ever had something happen to you that seemed impossible or unlikely?</a:t>
            </a:r>
          </a:p>
          <a:p>
            <a:pPr>
              <a:buFont typeface="Wingdings" panose="05000000000000000000" pitchFamily="2" charset="2"/>
              <a:buChar char="Ø"/>
            </a:pPr>
            <a:r>
              <a:rPr lang="en-GB" dirty="0" smtClean="0">
                <a:latin typeface="High Tower Text" panose="02040502050506030303" pitchFamily="18" charset="0"/>
              </a:rPr>
              <a:t>Ever experienced </a:t>
            </a:r>
            <a:r>
              <a:rPr lang="en-GB" dirty="0">
                <a:latin typeface="High Tower Text" panose="02040502050506030303" pitchFamily="18" charset="0"/>
              </a:rPr>
              <a:t>déjà </a:t>
            </a:r>
            <a:r>
              <a:rPr lang="en-GB" dirty="0" smtClean="0">
                <a:latin typeface="High Tower Text" panose="02040502050506030303" pitchFamily="18" charset="0"/>
              </a:rPr>
              <a:t>vu?</a:t>
            </a:r>
          </a:p>
          <a:p>
            <a:pPr>
              <a:buFont typeface="Wingdings" panose="05000000000000000000" pitchFamily="2" charset="2"/>
              <a:buChar char="Ø"/>
            </a:pPr>
            <a:r>
              <a:rPr lang="en-GB" dirty="0" smtClean="0">
                <a:latin typeface="High Tower Text" panose="02040502050506030303" pitchFamily="18" charset="0"/>
              </a:rPr>
              <a:t>Ever witnessed something that unsettled you?</a:t>
            </a:r>
          </a:p>
          <a:p>
            <a:pPr>
              <a:buFont typeface="Wingdings" panose="05000000000000000000" pitchFamily="2" charset="2"/>
              <a:buChar char="Ø"/>
            </a:pPr>
            <a:r>
              <a:rPr lang="en-GB" dirty="0" smtClean="0">
                <a:latin typeface="High Tower Text" panose="02040502050506030303" pitchFamily="18" charset="0"/>
              </a:rPr>
              <a:t>Made you wonder HOW that happened?</a:t>
            </a:r>
          </a:p>
          <a:p>
            <a:pPr>
              <a:buFont typeface="Wingdings" panose="05000000000000000000" pitchFamily="2" charset="2"/>
              <a:buChar char="Ø"/>
            </a:pPr>
            <a:r>
              <a:rPr lang="en-GB" dirty="0" smtClean="0">
                <a:latin typeface="High Tower Text" panose="02040502050506030303" pitchFamily="18" charset="0"/>
              </a:rPr>
              <a:t>Or WHERE that person disappeared to?</a:t>
            </a:r>
            <a:endParaRPr lang="en-GB" dirty="0">
              <a:latin typeface="High Tower Text" panose="02040502050506030303" pitchFamily="18" charset="0"/>
            </a:endParaRPr>
          </a:p>
        </p:txBody>
      </p:sp>
      <p:sp>
        <p:nvSpPr>
          <p:cNvPr id="5" name="Rectangle 4"/>
          <p:cNvSpPr/>
          <p:nvPr/>
        </p:nvSpPr>
        <p:spPr>
          <a:xfrm>
            <a:off x="318313" y="4979015"/>
            <a:ext cx="11258210" cy="923330"/>
          </a:xfrm>
          <a:prstGeom prst="rect">
            <a:avLst/>
          </a:prstGeom>
          <a:noFill/>
        </p:spPr>
        <p:txBody>
          <a:bodyPr wrap="none" lIns="91440" tIns="45720" rIns="91440" bIns="45720">
            <a:spAutoFit/>
          </a:bodyPr>
          <a:lstStyle/>
          <a:p>
            <a:pPr algn="ctr"/>
            <a:r>
              <a:rPr lang="en-US" sz="5400" b="1" cap="none" spc="0" dirty="0" smtClean="0">
                <a:ln w="13462">
                  <a:solidFill>
                    <a:schemeClr val="bg1"/>
                  </a:solidFill>
                  <a:prstDash val="solid"/>
                </a:ln>
                <a:effectLst>
                  <a:outerShdw dist="38100" dir="2700000" algn="bl" rotWithShape="0">
                    <a:schemeClr val="accent5"/>
                  </a:outerShdw>
                </a:effectLst>
                <a:latin typeface="High Tower Text" panose="02040502050506030303" pitchFamily="18" charset="0"/>
              </a:rPr>
              <a:t>You may have experienced a mystery!</a:t>
            </a:r>
            <a:endParaRPr lang="en-US" sz="5400" b="1" cap="none" spc="0" dirty="0">
              <a:ln w="13462">
                <a:solidFill>
                  <a:schemeClr val="bg1"/>
                </a:solidFill>
                <a:prstDash val="solid"/>
              </a:ln>
              <a:effectLst>
                <a:outerShdw dist="38100" dir="2700000" algn="bl" rotWithShape="0">
                  <a:schemeClr val="accent5"/>
                </a:outerShdw>
              </a:effectLst>
              <a:latin typeface="High Tower Text" panose="02040502050506030303" pitchFamily="18" charset="0"/>
            </a:endParaRPr>
          </a:p>
        </p:txBody>
      </p:sp>
    </p:spTree>
    <p:extLst>
      <p:ext uri="{BB962C8B-B14F-4D97-AF65-F5344CB8AC3E}">
        <p14:creationId xmlns:p14="http://schemas.microsoft.com/office/powerpoint/2010/main" val="339041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ppt_x"/>
                                          </p:val>
                                        </p:tav>
                                        <p:tav tm="100000">
                                          <p:val>
                                            <p:strVal val="#ppt_x"/>
                                          </p:val>
                                        </p:tav>
                                      </p:tavLst>
                                    </p:anim>
                                    <p:anim calcmode="lin" valueType="num">
                                      <p:cBhvr additive="base">
                                        <p:cTn id="4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solidFill>
            <a:srgbClr val="FFC000">
              <a:alpha val="73000"/>
            </a:srgbClr>
          </a:solidFill>
        </p:spPr>
        <p:txBody>
          <a:bodyPr/>
          <a:lstStyle/>
          <a:p>
            <a:r>
              <a:rPr lang="en-GB" dirty="0" smtClean="0">
                <a:latin typeface="High Tower Text" panose="02040502050506030303" pitchFamily="18" charset="0"/>
              </a:rPr>
              <a:t>What is a mystery?</a:t>
            </a:r>
            <a:endParaRPr lang="en-GB" dirty="0">
              <a:latin typeface="High Tower Text" panose="02040502050506030303" pitchFamily="18" charset="0"/>
            </a:endParaRPr>
          </a:p>
        </p:txBody>
      </p:sp>
      <p:sp>
        <p:nvSpPr>
          <p:cNvPr id="3" name="Content Placeholder 2"/>
          <p:cNvSpPr>
            <a:spLocks noGrp="1"/>
          </p:cNvSpPr>
          <p:nvPr>
            <p:ph idx="1"/>
          </p:nvPr>
        </p:nvSpPr>
        <p:spPr>
          <a:xfrm>
            <a:off x="5726430" y="1825625"/>
            <a:ext cx="5627370" cy="4351338"/>
          </a:xfrm>
          <a:solidFill>
            <a:srgbClr val="FFC000">
              <a:alpha val="55000"/>
            </a:srgbClr>
          </a:solidFill>
        </p:spPr>
        <p:txBody>
          <a:bodyPr/>
          <a:lstStyle/>
          <a:p>
            <a:pPr marL="514350" indent="-514350">
              <a:buAutoNum type="arabicPeriod"/>
            </a:pPr>
            <a:r>
              <a:rPr lang="en-GB" sz="3600" dirty="0" smtClean="0">
                <a:latin typeface="High Tower Text" panose="02040502050506030303" pitchFamily="18" charset="0"/>
              </a:rPr>
              <a:t>something </a:t>
            </a:r>
            <a:r>
              <a:rPr lang="en-GB" sz="3600" dirty="0">
                <a:latin typeface="High Tower Text" panose="02040502050506030303" pitchFamily="18" charset="0"/>
              </a:rPr>
              <a:t>that is difficult or impossible to understand or explain</a:t>
            </a:r>
            <a:r>
              <a:rPr lang="en-GB" sz="3600" dirty="0" smtClean="0">
                <a:latin typeface="High Tower Text" panose="02040502050506030303" pitchFamily="18" charset="0"/>
              </a:rPr>
              <a:t>.</a:t>
            </a:r>
          </a:p>
          <a:p>
            <a:pPr marL="514350" indent="-514350">
              <a:buAutoNum type="arabicPeriod"/>
            </a:pPr>
            <a:endParaRPr lang="en-GB" sz="3600" dirty="0" smtClean="0">
              <a:latin typeface="High Tower Text" panose="02040502050506030303" pitchFamily="18" charset="0"/>
            </a:endParaRPr>
          </a:p>
          <a:p>
            <a:pPr marL="514350" indent="-514350">
              <a:buFont typeface="Arial" panose="020B0604020202020204" pitchFamily="34" charset="0"/>
              <a:buAutoNum type="arabicPeriod"/>
            </a:pPr>
            <a:r>
              <a:rPr lang="en-GB" sz="3600" dirty="0">
                <a:latin typeface="High Tower Text" panose="02040502050506030303" pitchFamily="18" charset="0"/>
              </a:rPr>
              <a:t>a novel, play, or film dealing with a puzzling crime, especially a murder.</a:t>
            </a:r>
          </a:p>
          <a:p>
            <a:pPr marL="514350" indent="-514350">
              <a:buAutoNum type="arabicPeriod"/>
            </a:pPr>
            <a:endParaRPr lang="en-GB" dirty="0"/>
          </a:p>
          <a:p>
            <a:pPr marL="0" indent="0">
              <a:buNone/>
            </a:pPr>
            <a:endParaRPr lang="en-GB" dirty="0">
              <a:latin typeface="High Tower Text" panose="02040502050506030303" pitchFamily="18"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1940" y="2790825"/>
            <a:ext cx="6096000" cy="4067175"/>
          </a:xfrm>
          <a:prstGeom prst="rect">
            <a:avLst/>
          </a:prstGeom>
        </p:spPr>
      </p:pic>
    </p:spTree>
    <p:extLst>
      <p:ext uri="{BB962C8B-B14F-4D97-AF65-F5344CB8AC3E}">
        <p14:creationId xmlns:p14="http://schemas.microsoft.com/office/powerpoint/2010/main" val="3389029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solidFill>
            <a:srgbClr val="FFC000">
              <a:alpha val="73000"/>
            </a:srgbClr>
          </a:solidFill>
        </p:spPr>
        <p:txBody>
          <a:bodyPr/>
          <a:lstStyle/>
          <a:p>
            <a:r>
              <a:rPr lang="en-GB" dirty="0" smtClean="0">
                <a:latin typeface="High Tower Text" panose="02040502050506030303" pitchFamily="18" charset="0"/>
              </a:rPr>
              <a:t>The Mystery of The Bermuda Triangle</a:t>
            </a:r>
            <a:endParaRPr lang="en-GB" dirty="0">
              <a:latin typeface="High Tower Text" panose="02040502050506030303" pitchFamily="18" charset="0"/>
            </a:endParaRPr>
          </a:p>
        </p:txBody>
      </p:sp>
      <p:sp>
        <p:nvSpPr>
          <p:cNvPr id="3" name="Content Placeholder 2"/>
          <p:cNvSpPr>
            <a:spLocks noGrp="1"/>
          </p:cNvSpPr>
          <p:nvPr>
            <p:ph idx="1"/>
          </p:nvPr>
        </p:nvSpPr>
        <p:spPr>
          <a:xfrm>
            <a:off x="838200" y="1825624"/>
            <a:ext cx="6054090" cy="4803775"/>
          </a:xfrm>
          <a:solidFill>
            <a:srgbClr val="FFC000">
              <a:alpha val="55000"/>
            </a:srgbClr>
          </a:solidFill>
        </p:spPr>
        <p:txBody>
          <a:bodyPr/>
          <a:lstStyle/>
          <a:p>
            <a:pPr>
              <a:buFont typeface="Wingdings" panose="05000000000000000000" pitchFamily="2" charset="2"/>
              <a:buChar char="Ø"/>
            </a:pPr>
            <a:r>
              <a:rPr lang="en-GB" dirty="0" smtClean="0">
                <a:effectLst/>
                <a:latin typeface="High Tower Text" panose="02040502050506030303" pitchFamily="18" charset="0"/>
              </a:rPr>
              <a:t>Known as the Bermuda Triangle, this legendary expanse of ocean can be found between the points of Miami, Bermuda, and Puerto Rico. Pilots often tell of their planes going haywire over the triangle and numerous ships have been lost at sea there. With explanations ranging from gas bubbles to aliens, no one is sure what is behind the strange phenomena.</a:t>
            </a:r>
            <a:endParaRPr lang="en-GB" dirty="0">
              <a:latin typeface="High Tower Text" panose="02040502050506030303" pitchFamily="18"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0870" y="1597023"/>
            <a:ext cx="4949190" cy="4239806"/>
          </a:xfrm>
          <a:prstGeom prst="rect">
            <a:avLst/>
          </a:prstGeom>
        </p:spPr>
      </p:pic>
    </p:spTree>
    <p:extLst>
      <p:ext uri="{BB962C8B-B14F-4D97-AF65-F5344CB8AC3E}">
        <p14:creationId xmlns:p14="http://schemas.microsoft.com/office/powerpoint/2010/main" val="1396125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1+#ppt_w/2"/>
                                          </p:val>
                                        </p:tav>
                                        <p:tav tm="100000">
                                          <p:val>
                                            <p:strVal val="#ppt_x"/>
                                          </p:val>
                                        </p:tav>
                                      </p:tavLst>
                                    </p:anim>
                                    <p:anim calcmode="lin" valueType="num">
                                      <p:cBhvr additive="base">
                                        <p:cTn id="20"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solidFill>
            <a:srgbClr val="FFC000">
              <a:alpha val="73000"/>
            </a:srgbClr>
          </a:solidFill>
        </p:spPr>
        <p:txBody>
          <a:bodyPr/>
          <a:lstStyle/>
          <a:p>
            <a:r>
              <a:rPr lang="en-GB" dirty="0" smtClean="0">
                <a:latin typeface="High Tower Text" panose="02040502050506030303" pitchFamily="18" charset="0"/>
              </a:rPr>
              <a:t>The Mystery of The Loch Ness Monster</a:t>
            </a:r>
            <a:endParaRPr lang="en-GB" dirty="0">
              <a:latin typeface="High Tower Text" panose="02040502050506030303" pitchFamily="18" charset="0"/>
            </a:endParaRPr>
          </a:p>
        </p:txBody>
      </p:sp>
      <p:sp>
        <p:nvSpPr>
          <p:cNvPr id="3" name="Content Placeholder 2"/>
          <p:cNvSpPr>
            <a:spLocks noGrp="1"/>
          </p:cNvSpPr>
          <p:nvPr>
            <p:ph idx="1"/>
          </p:nvPr>
        </p:nvSpPr>
        <p:spPr>
          <a:xfrm>
            <a:off x="838200" y="1825624"/>
            <a:ext cx="6054090" cy="4803775"/>
          </a:xfrm>
          <a:solidFill>
            <a:srgbClr val="FFC000">
              <a:alpha val="55000"/>
            </a:srgbClr>
          </a:solidFill>
        </p:spPr>
        <p:txBody>
          <a:bodyPr>
            <a:normAutofit lnSpcReduction="10000"/>
          </a:bodyPr>
          <a:lstStyle/>
          <a:p>
            <a:pPr>
              <a:buFont typeface="Wingdings" panose="05000000000000000000" pitchFamily="2" charset="2"/>
              <a:buChar char="Ø"/>
            </a:pPr>
            <a:r>
              <a:rPr lang="en-GB" dirty="0" smtClean="0">
                <a:effectLst/>
                <a:latin typeface="High Tower Text" panose="02040502050506030303" pitchFamily="18" charset="0"/>
              </a:rPr>
              <a:t>For ages, people have been hearing about the Loch Ness monster and how it baffled everyone thinking that it is a creature unlike any other. There have been many sightings over the years and photos and videos of actual footage have been checked and looked at time and time again, confirming if it could be some kind of sea serpent or a descendant of the dinosaurs. Even today, as some are claiming, it still exists and swims under the waters of the Loch.</a:t>
            </a:r>
            <a:endParaRPr lang="en-GB" dirty="0">
              <a:latin typeface="High Tower Text" panose="02040502050506030303" pitchFamily="18" charset="0"/>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03631" y="1825624"/>
            <a:ext cx="5188369" cy="3077846"/>
          </a:xfrm>
          <a:prstGeom prst="rect">
            <a:avLst/>
          </a:prstGeom>
        </p:spPr>
      </p:pic>
    </p:spTree>
    <p:extLst>
      <p:ext uri="{BB962C8B-B14F-4D97-AF65-F5344CB8AC3E}">
        <p14:creationId xmlns:p14="http://schemas.microsoft.com/office/powerpoint/2010/main" val="4269344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solidFill>
            <a:srgbClr val="FFC000">
              <a:alpha val="79000"/>
            </a:srgbClr>
          </a:solidFill>
        </p:spPr>
        <p:txBody>
          <a:bodyPr/>
          <a:lstStyle/>
          <a:p>
            <a:pPr algn="ctr"/>
            <a:r>
              <a:rPr lang="en-GB" dirty="0" smtClean="0">
                <a:latin typeface="High Tower Text" panose="02040502050506030303" pitchFamily="18" charset="0"/>
              </a:rPr>
              <a:t>What real life mysteries have you experienced/witnessed?</a:t>
            </a:r>
            <a:endParaRPr lang="en-GB" dirty="0">
              <a:latin typeface="High Tower Text" panose="02040502050506030303" pitchFamily="18" charset="0"/>
            </a:endParaRPr>
          </a:p>
        </p:txBody>
      </p:sp>
      <p:sp>
        <p:nvSpPr>
          <p:cNvPr id="3" name="Content Placeholder 2"/>
          <p:cNvSpPr>
            <a:spLocks noGrp="1"/>
          </p:cNvSpPr>
          <p:nvPr>
            <p:ph idx="1"/>
          </p:nvPr>
        </p:nvSpPr>
        <p:spPr/>
        <p:txBody>
          <a:bodyPr/>
          <a:lstStyle/>
          <a:p>
            <a:pPr marL="0" indent="0">
              <a:buNone/>
            </a:pPr>
            <a:endParaRPr lang="en-GB" dirty="0"/>
          </a:p>
        </p:txBody>
      </p:sp>
      <p:sp>
        <p:nvSpPr>
          <p:cNvPr id="5" name="Cloud 4"/>
          <p:cNvSpPr/>
          <p:nvPr/>
        </p:nvSpPr>
        <p:spPr>
          <a:xfrm>
            <a:off x="7795260" y="1311275"/>
            <a:ext cx="4309110" cy="2849245"/>
          </a:xfrm>
          <a:prstGeom prst="cloud">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rgbClr val="C00000"/>
                </a:solidFill>
                <a:latin typeface="High Tower Text" panose="02040502050506030303" pitchFamily="18" charset="0"/>
              </a:rPr>
              <a:t>Have you ever met someone you’ve had a feeling you’ve met before?</a:t>
            </a:r>
            <a:endParaRPr lang="en-GB" sz="2400" dirty="0">
              <a:solidFill>
                <a:srgbClr val="C00000"/>
              </a:solidFill>
              <a:latin typeface="High Tower Text" panose="02040502050506030303" pitchFamily="18" charset="0"/>
            </a:endParaRPr>
          </a:p>
        </p:txBody>
      </p:sp>
      <p:sp>
        <p:nvSpPr>
          <p:cNvPr id="6" name="Cloud 5"/>
          <p:cNvSpPr/>
          <p:nvPr/>
        </p:nvSpPr>
        <p:spPr>
          <a:xfrm rot="336829">
            <a:off x="7581900" y="3932873"/>
            <a:ext cx="4309110" cy="2849245"/>
          </a:xfrm>
          <a:prstGeom prst="cloud">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rgbClr val="C00000"/>
                </a:solidFill>
                <a:latin typeface="High Tower Text" panose="02040502050506030303" pitchFamily="18" charset="0"/>
              </a:rPr>
              <a:t>Have you ever met experienced something you felt you’d already been through?</a:t>
            </a:r>
            <a:endParaRPr lang="en-GB" sz="2400" dirty="0">
              <a:solidFill>
                <a:srgbClr val="C00000"/>
              </a:solidFill>
              <a:latin typeface="High Tower Text" panose="02040502050506030303" pitchFamily="18" charset="0"/>
            </a:endParaRPr>
          </a:p>
        </p:txBody>
      </p:sp>
      <p:sp>
        <p:nvSpPr>
          <p:cNvPr id="7" name="Cloud 6"/>
          <p:cNvSpPr/>
          <p:nvPr/>
        </p:nvSpPr>
        <p:spPr>
          <a:xfrm rot="316602">
            <a:off x="0" y="1502093"/>
            <a:ext cx="4309110" cy="2849245"/>
          </a:xfrm>
          <a:prstGeom prst="cloud">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rgbClr val="C00000"/>
                </a:solidFill>
                <a:latin typeface="High Tower Text" panose="02040502050506030303" pitchFamily="18" charset="0"/>
              </a:rPr>
              <a:t>Ever bumped into your doppelganger? (Lookalike)</a:t>
            </a:r>
            <a:endParaRPr lang="en-GB" sz="2400" dirty="0">
              <a:solidFill>
                <a:srgbClr val="C00000"/>
              </a:solidFill>
              <a:latin typeface="High Tower Text" panose="02040502050506030303" pitchFamily="18" charset="0"/>
            </a:endParaRPr>
          </a:p>
        </p:txBody>
      </p:sp>
      <p:sp>
        <p:nvSpPr>
          <p:cNvPr id="8" name="Cloud 7"/>
          <p:cNvSpPr/>
          <p:nvPr/>
        </p:nvSpPr>
        <p:spPr>
          <a:xfrm>
            <a:off x="209515" y="3816646"/>
            <a:ext cx="4309110" cy="2849245"/>
          </a:xfrm>
          <a:prstGeom prst="cloud">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rgbClr val="C00000"/>
                </a:solidFill>
                <a:latin typeface="High Tower Text" panose="02040502050506030303" pitchFamily="18" charset="0"/>
              </a:rPr>
              <a:t>Have you ever witnessed something or someone disappear?</a:t>
            </a:r>
            <a:endParaRPr lang="en-GB" sz="2400" dirty="0">
              <a:solidFill>
                <a:srgbClr val="C00000"/>
              </a:solidFill>
              <a:latin typeface="High Tower Text" panose="02040502050506030303" pitchFamily="18" charset="0"/>
            </a:endParaRPr>
          </a:p>
        </p:txBody>
      </p:sp>
      <p:sp>
        <p:nvSpPr>
          <p:cNvPr id="9" name="Cloud 8"/>
          <p:cNvSpPr/>
          <p:nvPr/>
        </p:nvSpPr>
        <p:spPr>
          <a:xfrm>
            <a:off x="3831194" y="1502092"/>
            <a:ext cx="4309110" cy="2849245"/>
          </a:xfrm>
          <a:prstGeom prst="cloud">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rgbClr val="C00000"/>
                </a:solidFill>
                <a:latin typeface="High Tower Text" panose="02040502050506030303" pitchFamily="18" charset="0"/>
              </a:rPr>
              <a:t>Ever had an out-of-body experience?</a:t>
            </a:r>
            <a:endParaRPr lang="en-GB" sz="2400" dirty="0">
              <a:solidFill>
                <a:srgbClr val="C00000"/>
              </a:solidFill>
              <a:latin typeface="High Tower Text" panose="02040502050506030303" pitchFamily="18" charset="0"/>
            </a:endParaRPr>
          </a:p>
        </p:txBody>
      </p:sp>
      <p:sp>
        <p:nvSpPr>
          <p:cNvPr id="10" name="Cloud 9"/>
          <p:cNvSpPr/>
          <p:nvPr/>
        </p:nvSpPr>
        <p:spPr>
          <a:xfrm>
            <a:off x="3642183" y="3861414"/>
            <a:ext cx="4599503" cy="2849245"/>
          </a:xfrm>
          <a:prstGeom prst="cloud">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rgbClr val="C00000"/>
                </a:solidFill>
                <a:latin typeface="High Tower Text" panose="02040502050506030303" pitchFamily="18" charset="0"/>
              </a:rPr>
              <a:t>Have you ever experienced/</a:t>
            </a:r>
          </a:p>
          <a:p>
            <a:pPr algn="ctr"/>
            <a:r>
              <a:rPr lang="en-GB" sz="2400" dirty="0" smtClean="0">
                <a:solidFill>
                  <a:srgbClr val="C00000"/>
                </a:solidFill>
                <a:latin typeface="High Tower Text" panose="02040502050506030303" pitchFamily="18" charset="0"/>
              </a:rPr>
              <a:t>witnessed something that couldn’t be explained?</a:t>
            </a:r>
            <a:endParaRPr lang="en-GB" sz="2400" dirty="0">
              <a:solidFill>
                <a:srgbClr val="C00000"/>
              </a:solidFill>
              <a:latin typeface="High Tower Text" panose="02040502050506030303" pitchFamily="18" charset="0"/>
            </a:endParaRPr>
          </a:p>
        </p:txBody>
      </p:sp>
    </p:spTree>
    <p:extLst>
      <p:ext uri="{BB962C8B-B14F-4D97-AF65-F5344CB8AC3E}">
        <p14:creationId xmlns:p14="http://schemas.microsoft.com/office/powerpoint/2010/main" val="905037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solidFill>
            <a:srgbClr val="FFC000">
              <a:alpha val="73000"/>
            </a:srgbClr>
          </a:solidFill>
        </p:spPr>
        <p:txBody>
          <a:bodyPr/>
          <a:lstStyle/>
          <a:p>
            <a:r>
              <a:rPr lang="en-GB" dirty="0" smtClean="0">
                <a:latin typeface="High Tower Text" panose="02040502050506030303" pitchFamily="18" charset="0"/>
              </a:rPr>
              <a:t>What is an out-of-body experience?</a:t>
            </a:r>
            <a:endParaRPr lang="en-GB" dirty="0">
              <a:latin typeface="High Tower Text" panose="02040502050506030303" pitchFamily="18" charset="0"/>
            </a:endParaRPr>
          </a:p>
        </p:txBody>
      </p:sp>
      <p:sp>
        <p:nvSpPr>
          <p:cNvPr id="3" name="Content Placeholder 2"/>
          <p:cNvSpPr>
            <a:spLocks noGrp="1"/>
          </p:cNvSpPr>
          <p:nvPr>
            <p:ph idx="1"/>
          </p:nvPr>
        </p:nvSpPr>
        <p:spPr>
          <a:xfrm>
            <a:off x="0" y="1722914"/>
            <a:ext cx="6054090" cy="4803775"/>
          </a:xfrm>
          <a:solidFill>
            <a:srgbClr val="FFC000">
              <a:alpha val="55000"/>
            </a:srgbClr>
          </a:solidFill>
        </p:spPr>
        <p:txBody>
          <a:bodyPr>
            <a:normAutofit/>
          </a:bodyPr>
          <a:lstStyle/>
          <a:p>
            <a:pPr>
              <a:buFont typeface="Wingdings" panose="05000000000000000000" pitchFamily="2" charset="2"/>
              <a:buChar char="Ø"/>
            </a:pPr>
            <a:r>
              <a:rPr lang="en-GB" dirty="0">
                <a:latin typeface="High Tower Text" panose="02040502050506030303" pitchFamily="18" charset="0"/>
              </a:rPr>
              <a:t>An out-of-body experience </a:t>
            </a:r>
            <a:r>
              <a:rPr lang="en-GB" dirty="0" smtClean="0">
                <a:latin typeface="High Tower Text" panose="02040502050506030303" pitchFamily="18" charset="0"/>
              </a:rPr>
              <a:t>(sometimes called an OBE) </a:t>
            </a:r>
            <a:r>
              <a:rPr lang="en-GB" dirty="0">
                <a:latin typeface="High Tower Text" panose="02040502050506030303" pitchFamily="18" charset="0"/>
              </a:rPr>
              <a:t>is an experience that typically involves a feeling of floating outside one's body and, in some cases, the feeling of </a:t>
            </a:r>
            <a:r>
              <a:rPr lang="en-GB" dirty="0" smtClean="0">
                <a:latin typeface="High Tower Text" panose="02040502050506030303" pitchFamily="18" charset="0"/>
              </a:rPr>
              <a:t>viewing one's own </a:t>
            </a:r>
            <a:r>
              <a:rPr lang="en-GB" dirty="0">
                <a:latin typeface="High Tower Text" panose="02040502050506030303" pitchFamily="18" charset="0"/>
              </a:rPr>
              <a:t>physical body as if from a place outside one's </a:t>
            </a:r>
            <a:r>
              <a:rPr lang="en-GB" dirty="0" smtClean="0">
                <a:latin typeface="High Tower Text" panose="02040502050506030303" pitchFamily="18" charset="0"/>
              </a:rPr>
              <a:t>body.</a:t>
            </a:r>
          </a:p>
          <a:p>
            <a:pPr>
              <a:buFont typeface="Wingdings" panose="05000000000000000000" pitchFamily="2" charset="2"/>
              <a:buChar char="Ø"/>
            </a:pPr>
            <a:endParaRPr lang="en-GB" dirty="0">
              <a:latin typeface="High Tower Text" panose="02040502050506030303" pitchFamily="18" charset="0"/>
            </a:endParaRPr>
          </a:p>
          <a:p>
            <a:pPr>
              <a:buFont typeface="Wingdings" panose="05000000000000000000" pitchFamily="2" charset="2"/>
              <a:buChar char="Ø"/>
            </a:pPr>
            <a:r>
              <a:rPr lang="en-GB" dirty="0" smtClean="0">
                <a:latin typeface="High Tower Text" panose="02040502050506030303" pitchFamily="18" charset="0"/>
              </a:rPr>
              <a:t>Understandably, it can be slightly unsettling.</a:t>
            </a:r>
            <a:endParaRPr lang="en-GB" dirty="0">
              <a:latin typeface="High Tower Text" panose="02040502050506030303" pitchFamily="18"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54090" y="2133600"/>
            <a:ext cx="6137910" cy="3073400"/>
          </a:xfrm>
          <a:prstGeom prst="rect">
            <a:avLst/>
          </a:prstGeom>
        </p:spPr>
      </p:pic>
    </p:spTree>
    <p:extLst>
      <p:ext uri="{BB962C8B-B14F-4D97-AF65-F5344CB8AC3E}">
        <p14:creationId xmlns:p14="http://schemas.microsoft.com/office/powerpoint/2010/main" val="2460746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1+#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solidFill>
            <a:srgbClr val="FFC000">
              <a:alpha val="73000"/>
            </a:srgbClr>
          </a:solidFill>
        </p:spPr>
        <p:txBody>
          <a:bodyPr/>
          <a:lstStyle/>
          <a:p>
            <a:r>
              <a:rPr lang="en-GB" dirty="0" smtClean="0">
                <a:latin typeface="High Tower Text" panose="02040502050506030303" pitchFamily="18" charset="0"/>
              </a:rPr>
              <a:t>What is </a:t>
            </a:r>
            <a:r>
              <a:rPr lang="en-GB" dirty="0" smtClean="0">
                <a:latin typeface="High Tower Text" panose="02040502050506030303" pitchFamily="18" charset="0"/>
              </a:rPr>
              <a:t>déjà vu</a:t>
            </a:r>
            <a:r>
              <a:rPr lang="en-GB" dirty="0" smtClean="0">
                <a:latin typeface="High Tower Text" panose="02040502050506030303" pitchFamily="18" charset="0"/>
              </a:rPr>
              <a:t>?</a:t>
            </a:r>
            <a:endParaRPr lang="en-GB" dirty="0">
              <a:latin typeface="High Tower Text" panose="02040502050506030303" pitchFamily="18" charset="0"/>
            </a:endParaRPr>
          </a:p>
        </p:txBody>
      </p:sp>
      <p:sp>
        <p:nvSpPr>
          <p:cNvPr id="3" name="Content Placeholder 2"/>
          <p:cNvSpPr>
            <a:spLocks noGrp="1"/>
          </p:cNvSpPr>
          <p:nvPr>
            <p:ph idx="1"/>
          </p:nvPr>
        </p:nvSpPr>
        <p:spPr>
          <a:xfrm>
            <a:off x="0" y="1722914"/>
            <a:ext cx="6054090" cy="5135086"/>
          </a:xfrm>
          <a:solidFill>
            <a:srgbClr val="FFC000">
              <a:alpha val="55000"/>
            </a:srgbClr>
          </a:solidFill>
        </p:spPr>
        <p:txBody>
          <a:bodyPr>
            <a:normAutofit/>
          </a:bodyPr>
          <a:lstStyle/>
          <a:p>
            <a:pPr>
              <a:buFont typeface="Wingdings" panose="05000000000000000000" pitchFamily="2" charset="2"/>
              <a:buChar char="Ø"/>
            </a:pPr>
            <a:r>
              <a:rPr lang="en-GB" b="1" dirty="0">
                <a:latin typeface="High Tower Text" panose="02040502050506030303" pitchFamily="18" charset="0"/>
              </a:rPr>
              <a:t>Déjà vu</a:t>
            </a:r>
            <a:r>
              <a:rPr lang="en-GB" dirty="0">
                <a:latin typeface="High Tower Text" panose="02040502050506030303" pitchFamily="18" charset="0"/>
              </a:rPr>
              <a:t>, </a:t>
            </a:r>
            <a:r>
              <a:rPr lang="en-GB" dirty="0" smtClean="0">
                <a:latin typeface="High Tower Text" panose="02040502050506030303" pitchFamily="18" charset="0"/>
              </a:rPr>
              <a:t>from </a:t>
            </a:r>
            <a:r>
              <a:rPr lang="en-GB" dirty="0">
                <a:latin typeface="High Tower Text" panose="02040502050506030303" pitchFamily="18" charset="0"/>
              </a:rPr>
              <a:t>French, literally "already seen", is the phenomenon of having the strong sensation that an event or experience currently being experienced has already been experienced in the past</a:t>
            </a:r>
            <a:r>
              <a:rPr lang="en-GB" dirty="0" smtClean="0">
                <a:latin typeface="High Tower Text" panose="02040502050506030303" pitchFamily="18" charset="0"/>
              </a:rPr>
              <a:t>.</a:t>
            </a:r>
          </a:p>
          <a:p>
            <a:pPr>
              <a:buFont typeface="Wingdings" panose="05000000000000000000" pitchFamily="2" charset="2"/>
              <a:buChar char="Ø"/>
            </a:pPr>
            <a:endParaRPr lang="en-GB" dirty="0">
              <a:latin typeface="High Tower Text" panose="02040502050506030303" pitchFamily="18" charset="0"/>
            </a:endParaRPr>
          </a:p>
          <a:p>
            <a:pPr>
              <a:buFont typeface="Wingdings" panose="05000000000000000000" pitchFamily="2" charset="2"/>
              <a:buChar char="Ø"/>
            </a:pPr>
            <a:r>
              <a:rPr lang="en-GB" dirty="0" smtClean="0">
                <a:latin typeface="High Tower Text" panose="02040502050506030303" pitchFamily="18" charset="0"/>
              </a:rPr>
              <a:t>You may feel you have met someone before that you haven’t or been somewhere already. It can be quite a shock to the system to find you haven’t!</a:t>
            </a:r>
            <a:endParaRPr lang="en-GB" dirty="0">
              <a:latin typeface="High Tower Text" panose="02040502050506030303" pitchFamily="18" charset="0"/>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54090" y="2055813"/>
            <a:ext cx="6137910" cy="3682746"/>
          </a:xfrm>
          <a:prstGeom prst="rect">
            <a:avLst/>
          </a:prstGeom>
        </p:spPr>
      </p:pic>
    </p:spTree>
    <p:extLst>
      <p:ext uri="{BB962C8B-B14F-4D97-AF65-F5344CB8AC3E}">
        <p14:creationId xmlns:p14="http://schemas.microsoft.com/office/powerpoint/2010/main" val="2284126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1+#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p:cNvSpPr>
            <a:spLocks noGrp="1"/>
          </p:cNvSpPr>
          <p:nvPr>
            <p:ph idx="1"/>
          </p:nvPr>
        </p:nvSpPr>
        <p:spPr>
          <a:xfrm>
            <a:off x="838200" y="548640"/>
            <a:ext cx="10515600" cy="5806440"/>
          </a:xfrm>
          <a:solidFill>
            <a:srgbClr val="FFC000">
              <a:alpha val="66000"/>
            </a:srgbClr>
          </a:solidFill>
        </p:spPr>
        <p:txBody>
          <a:bodyPr>
            <a:normAutofit fontScale="92500" lnSpcReduction="20000"/>
          </a:bodyPr>
          <a:lstStyle/>
          <a:p>
            <a:pPr marL="0" indent="0" algn="ctr">
              <a:buNone/>
            </a:pPr>
            <a:r>
              <a:rPr lang="en-GB" u="sng" dirty="0" smtClean="0">
                <a:latin typeface="High Tower Text" panose="02040502050506030303" pitchFamily="18" charset="0"/>
              </a:rPr>
              <a:t>Engaging ‘Mystery’ Vocabulary</a:t>
            </a:r>
          </a:p>
          <a:p>
            <a:pPr marL="0" indent="0" algn="ctr">
              <a:buNone/>
            </a:pPr>
            <a:endParaRPr lang="en-GB" u="sng" dirty="0">
              <a:latin typeface="High Tower Text" panose="02040502050506030303" pitchFamily="18" charset="0"/>
            </a:endParaRPr>
          </a:p>
          <a:p>
            <a:r>
              <a:rPr lang="en-US" dirty="0">
                <a:latin typeface="High Tower Text" panose="02040502050506030303" pitchFamily="18" charset="0"/>
              </a:rPr>
              <a:t>Menacing</a:t>
            </a:r>
            <a:endParaRPr lang="en-GB" dirty="0">
              <a:latin typeface="High Tower Text" panose="02040502050506030303" pitchFamily="18" charset="0"/>
            </a:endParaRPr>
          </a:p>
          <a:p>
            <a:r>
              <a:rPr lang="en-US" dirty="0">
                <a:latin typeface="High Tower Text" panose="02040502050506030303" pitchFamily="18" charset="0"/>
              </a:rPr>
              <a:t>Intimidating</a:t>
            </a:r>
            <a:endParaRPr lang="en-GB" dirty="0">
              <a:latin typeface="High Tower Text" panose="02040502050506030303" pitchFamily="18" charset="0"/>
            </a:endParaRPr>
          </a:p>
          <a:p>
            <a:r>
              <a:rPr lang="en-US" dirty="0">
                <a:latin typeface="High Tower Text" panose="02040502050506030303" pitchFamily="18" charset="0"/>
              </a:rPr>
              <a:t>Bloodcurdling</a:t>
            </a:r>
            <a:endParaRPr lang="en-GB" dirty="0">
              <a:latin typeface="High Tower Text" panose="02040502050506030303" pitchFamily="18" charset="0"/>
            </a:endParaRPr>
          </a:p>
          <a:p>
            <a:r>
              <a:rPr lang="en-US" dirty="0">
                <a:latin typeface="High Tower Text" panose="02040502050506030303" pitchFamily="18" charset="0"/>
              </a:rPr>
              <a:t>Forbidding</a:t>
            </a:r>
            <a:endParaRPr lang="en-GB" dirty="0">
              <a:latin typeface="High Tower Text" panose="02040502050506030303" pitchFamily="18" charset="0"/>
            </a:endParaRPr>
          </a:p>
          <a:p>
            <a:r>
              <a:rPr lang="en-US" dirty="0">
                <a:latin typeface="High Tower Text" panose="02040502050506030303" pitchFamily="18" charset="0"/>
              </a:rPr>
              <a:t>Daunting</a:t>
            </a:r>
            <a:endParaRPr lang="en-GB" dirty="0">
              <a:latin typeface="High Tower Text" panose="02040502050506030303" pitchFamily="18" charset="0"/>
            </a:endParaRPr>
          </a:p>
          <a:p>
            <a:r>
              <a:rPr lang="en-US" dirty="0">
                <a:latin typeface="High Tower Text" panose="02040502050506030303" pitchFamily="18" charset="0"/>
              </a:rPr>
              <a:t>Terrifying</a:t>
            </a:r>
            <a:endParaRPr lang="en-GB" dirty="0">
              <a:latin typeface="High Tower Text" panose="02040502050506030303" pitchFamily="18" charset="0"/>
            </a:endParaRPr>
          </a:p>
          <a:p>
            <a:r>
              <a:rPr lang="en-US" dirty="0">
                <a:latin typeface="High Tower Text" panose="02040502050506030303" pitchFamily="18" charset="0"/>
              </a:rPr>
              <a:t>Chilling</a:t>
            </a:r>
            <a:endParaRPr lang="en-GB" dirty="0">
              <a:latin typeface="High Tower Text" panose="02040502050506030303" pitchFamily="18" charset="0"/>
            </a:endParaRPr>
          </a:p>
          <a:p>
            <a:r>
              <a:rPr lang="en-US" dirty="0">
                <a:latin typeface="High Tower Text" panose="02040502050506030303" pitchFamily="18" charset="0"/>
              </a:rPr>
              <a:t>Creepy</a:t>
            </a:r>
            <a:endParaRPr lang="en-GB" dirty="0">
              <a:latin typeface="High Tower Text" panose="02040502050506030303" pitchFamily="18" charset="0"/>
            </a:endParaRPr>
          </a:p>
          <a:p>
            <a:r>
              <a:rPr lang="en-US" dirty="0">
                <a:latin typeface="High Tower Text" panose="02040502050506030303" pitchFamily="18" charset="0"/>
              </a:rPr>
              <a:t>Frightening</a:t>
            </a:r>
            <a:endParaRPr lang="en-GB" dirty="0">
              <a:latin typeface="High Tower Text" panose="02040502050506030303" pitchFamily="18" charset="0"/>
            </a:endParaRPr>
          </a:p>
          <a:p>
            <a:r>
              <a:rPr lang="en-US" dirty="0">
                <a:latin typeface="High Tower Text" panose="02040502050506030303" pitchFamily="18" charset="0"/>
              </a:rPr>
              <a:t>Dark</a:t>
            </a:r>
            <a:endParaRPr lang="en-GB" dirty="0">
              <a:latin typeface="High Tower Text" panose="02040502050506030303" pitchFamily="18" charset="0"/>
            </a:endParaRPr>
          </a:p>
          <a:p>
            <a:r>
              <a:rPr lang="en-US" dirty="0">
                <a:latin typeface="High Tower Text" panose="02040502050506030303" pitchFamily="18" charset="0"/>
              </a:rPr>
              <a:t>Dim</a:t>
            </a:r>
            <a:endParaRPr lang="en-GB" dirty="0">
              <a:latin typeface="High Tower Text" panose="02040502050506030303" pitchFamily="18" charset="0"/>
            </a:endParaRPr>
          </a:p>
          <a:p>
            <a:r>
              <a:rPr lang="en-US" dirty="0">
                <a:latin typeface="High Tower Text" panose="02040502050506030303" pitchFamily="18" charset="0"/>
              </a:rPr>
              <a:t>Shady</a:t>
            </a:r>
            <a:endParaRPr lang="en-GB" dirty="0">
              <a:latin typeface="High Tower Text" panose="02040502050506030303" pitchFamily="18" charset="0"/>
            </a:endParaRPr>
          </a:p>
          <a:p>
            <a:pPr marL="0" indent="0">
              <a:buNone/>
            </a:pPr>
            <a:endParaRPr lang="en-GB" dirty="0">
              <a:latin typeface="High Tower Text" panose="02040502050506030303" pitchFamily="18" charset="0"/>
            </a:endParaRPr>
          </a:p>
        </p:txBody>
      </p:sp>
      <p:sp>
        <p:nvSpPr>
          <p:cNvPr id="5" name="TextBox 4"/>
          <p:cNvSpPr txBox="1"/>
          <p:nvPr/>
        </p:nvSpPr>
        <p:spPr>
          <a:xfrm>
            <a:off x="3177540" y="1211580"/>
            <a:ext cx="3451860" cy="5539978"/>
          </a:xfrm>
          <a:prstGeom prst="rect">
            <a:avLst/>
          </a:prstGeom>
          <a:noFill/>
        </p:spPr>
        <p:txBody>
          <a:bodyPr wrap="square" rtlCol="0">
            <a:spAutoFit/>
          </a:bodyPr>
          <a:lstStyle/>
          <a:p>
            <a:pPr marL="285750" indent="-285750">
              <a:buFont typeface="Arial" panose="020B0604020202020204" pitchFamily="34" charset="0"/>
              <a:buChar char="•"/>
            </a:pPr>
            <a:r>
              <a:rPr lang="en-US" sz="2400" dirty="0">
                <a:latin typeface="High Tower Text" panose="02040502050506030303" pitchFamily="18" charset="0"/>
              </a:rPr>
              <a:t>Shadowy</a:t>
            </a:r>
            <a:endParaRPr lang="en-GB" sz="2400" dirty="0">
              <a:latin typeface="High Tower Text" panose="02040502050506030303" pitchFamily="18" charset="0"/>
            </a:endParaRPr>
          </a:p>
          <a:p>
            <a:pPr marL="285750" indent="-285750">
              <a:buFont typeface="Arial" panose="020B0604020202020204" pitchFamily="34" charset="0"/>
              <a:buChar char="•"/>
            </a:pPr>
            <a:r>
              <a:rPr lang="en-US" sz="2400" dirty="0">
                <a:latin typeface="High Tower Text" panose="02040502050506030303" pitchFamily="18" charset="0"/>
              </a:rPr>
              <a:t>Murky</a:t>
            </a:r>
            <a:endParaRPr lang="en-GB" sz="2400" dirty="0">
              <a:latin typeface="High Tower Text" panose="02040502050506030303" pitchFamily="18" charset="0"/>
            </a:endParaRPr>
          </a:p>
          <a:p>
            <a:pPr marL="285750" indent="-285750">
              <a:buFont typeface="Arial" panose="020B0604020202020204" pitchFamily="34" charset="0"/>
              <a:buChar char="•"/>
            </a:pPr>
            <a:r>
              <a:rPr lang="en-US" sz="2400" dirty="0">
                <a:latin typeface="High Tower Text" panose="02040502050506030303" pitchFamily="18" charset="0"/>
              </a:rPr>
              <a:t>Gloomy</a:t>
            </a:r>
            <a:endParaRPr lang="en-GB" sz="2400" dirty="0">
              <a:latin typeface="High Tower Text" panose="02040502050506030303" pitchFamily="18" charset="0"/>
            </a:endParaRPr>
          </a:p>
          <a:p>
            <a:pPr marL="285750" indent="-285750">
              <a:buFont typeface="Arial" panose="020B0604020202020204" pitchFamily="34" charset="0"/>
              <a:buChar char="•"/>
            </a:pPr>
            <a:r>
              <a:rPr lang="en-US" sz="2400" dirty="0">
                <a:latin typeface="High Tower Text" panose="02040502050506030303" pitchFamily="18" charset="0"/>
              </a:rPr>
              <a:t>Sinister</a:t>
            </a:r>
            <a:endParaRPr lang="en-GB" sz="2400" dirty="0">
              <a:latin typeface="High Tower Text" panose="02040502050506030303" pitchFamily="18" charset="0"/>
            </a:endParaRPr>
          </a:p>
          <a:p>
            <a:pPr marL="285750" indent="-285750">
              <a:buFont typeface="Arial" panose="020B0604020202020204" pitchFamily="34" charset="0"/>
              <a:buChar char="•"/>
            </a:pPr>
            <a:r>
              <a:rPr lang="en-US" sz="2400" dirty="0">
                <a:latin typeface="High Tower Text" panose="02040502050506030303" pitchFamily="18" charset="0"/>
              </a:rPr>
              <a:t>Mysterious</a:t>
            </a:r>
            <a:endParaRPr lang="en-GB" sz="2400" dirty="0">
              <a:latin typeface="High Tower Text" panose="02040502050506030303" pitchFamily="18" charset="0"/>
            </a:endParaRPr>
          </a:p>
          <a:p>
            <a:pPr marL="285750" indent="-285750">
              <a:buFont typeface="Arial" panose="020B0604020202020204" pitchFamily="34" charset="0"/>
              <a:buChar char="•"/>
            </a:pPr>
            <a:r>
              <a:rPr lang="en-US" sz="2400" dirty="0">
                <a:latin typeface="High Tower Text" panose="02040502050506030303" pitchFamily="18" charset="0"/>
              </a:rPr>
              <a:t>Threatening</a:t>
            </a:r>
            <a:endParaRPr lang="en-GB" sz="2400" dirty="0">
              <a:latin typeface="High Tower Text" panose="02040502050506030303" pitchFamily="18" charset="0"/>
            </a:endParaRPr>
          </a:p>
          <a:p>
            <a:pPr marL="285750" indent="-285750">
              <a:buFont typeface="Arial" panose="020B0604020202020204" pitchFamily="34" charset="0"/>
              <a:buChar char="•"/>
            </a:pPr>
            <a:r>
              <a:rPr lang="en-US" sz="2400" dirty="0">
                <a:latin typeface="High Tower Text" panose="02040502050506030303" pitchFamily="18" charset="0"/>
              </a:rPr>
              <a:t>Ominous</a:t>
            </a:r>
            <a:endParaRPr lang="en-GB" sz="2400" dirty="0">
              <a:latin typeface="High Tower Text" panose="02040502050506030303" pitchFamily="18" charset="0"/>
            </a:endParaRPr>
          </a:p>
          <a:p>
            <a:pPr marL="285750" indent="-285750">
              <a:buFont typeface="Arial" panose="020B0604020202020204" pitchFamily="34" charset="0"/>
              <a:buChar char="•"/>
            </a:pPr>
            <a:r>
              <a:rPr lang="en-US" sz="2400" dirty="0">
                <a:latin typeface="High Tower Text" panose="02040502050506030303" pitchFamily="18" charset="0"/>
              </a:rPr>
              <a:t>Evil</a:t>
            </a:r>
            <a:endParaRPr lang="en-GB" sz="2400" dirty="0">
              <a:latin typeface="High Tower Text" panose="02040502050506030303" pitchFamily="18" charset="0"/>
            </a:endParaRPr>
          </a:p>
          <a:p>
            <a:pPr marL="285750" indent="-285750">
              <a:buFont typeface="Arial" panose="020B0604020202020204" pitchFamily="34" charset="0"/>
              <a:buChar char="•"/>
            </a:pPr>
            <a:r>
              <a:rPr lang="en-US" sz="2400" dirty="0">
                <a:latin typeface="High Tower Text" panose="02040502050506030303" pitchFamily="18" charset="0"/>
              </a:rPr>
              <a:t>Gloomy</a:t>
            </a:r>
            <a:endParaRPr lang="en-GB" sz="2400" dirty="0">
              <a:latin typeface="High Tower Text" panose="02040502050506030303" pitchFamily="18" charset="0"/>
            </a:endParaRPr>
          </a:p>
          <a:p>
            <a:pPr marL="285750" indent="-285750">
              <a:buFont typeface="Arial" panose="020B0604020202020204" pitchFamily="34" charset="0"/>
              <a:buChar char="•"/>
            </a:pPr>
            <a:r>
              <a:rPr lang="en-US" sz="2400" dirty="0">
                <a:latin typeface="High Tower Text" panose="02040502050506030303" pitchFamily="18" charset="0"/>
              </a:rPr>
              <a:t>Depressing</a:t>
            </a:r>
            <a:endParaRPr lang="en-GB" sz="2400" dirty="0">
              <a:latin typeface="High Tower Text" panose="02040502050506030303" pitchFamily="18" charset="0"/>
            </a:endParaRPr>
          </a:p>
          <a:p>
            <a:pPr marL="285750" indent="-285750">
              <a:buFont typeface="Arial" panose="020B0604020202020204" pitchFamily="34" charset="0"/>
              <a:buChar char="•"/>
            </a:pPr>
            <a:r>
              <a:rPr lang="en-US" sz="2400" dirty="0">
                <a:latin typeface="High Tower Text" panose="02040502050506030303" pitchFamily="18" charset="0"/>
              </a:rPr>
              <a:t>Bleak</a:t>
            </a:r>
            <a:endParaRPr lang="en-GB" sz="2400" dirty="0">
              <a:latin typeface="High Tower Text" panose="02040502050506030303" pitchFamily="18" charset="0"/>
            </a:endParaRPr>
          </a:p>
          <a:p>
            <a:pPr marL="285750" indent="-285750">
              <a:buFont typeface="Arial" panose="020B0604020202020204" pitchFamily="34" charset="0"/>
              <a:buChar char="•"/>
            </a:pPr>
            <a:r>
              <a:rPr lang="en-US" sz="2400" dirty="0">
                <a:latin typeface="High Tower Text" panose="02040502050506030303" pitchFamily="18" charset="0"/>
              </a:rPr>
              <a:t>Gruesome</a:t>
            </a:r>
            <a:endParaRPr lang="en-GB" sz="2400" dirty="0">
              <a:latin typeface="High Tower Text" panose="02040502050506030303" pitchFamily="18" charset="0"/>
            </a:endParaRPr>
          </a:p>
          <a:p>
            <a:pPr marL="285750" indent="-285750">
              <a:buFont typeface="Arial" panose="020B0604020202020204" pitchFamily="34" charset="0"/>
              <a:buChar char="•"/>
            </a:pPr>
            <a:r>
              <a:rPr lang="en-US" sz="2400" dirty="0">
                <a:latin typeface="High Tower Text" panose="02040502050506030303" pitchFamily="18" charset="0"/>
              </a:rPr>
              <a:t>Grisly</a:t>
            </a:r>
            <a:endParaRPr lang="en-GB" sz="2400" dirty="0">
              <a:latin typeface="High Tower Text" panose="02040502050506030303" pitchFamily="18" charset="0"/>
            </a:endParaRPr>
          </a:p>
          <a:p>
            <a:pPr marL="285750" indent="-285750">
              <a:buFont typeface="Arial" panose="020B0604020202020204" pitchFamily="34" charset="0"/>
              <a:buChar char="•"/>
            </a:pPr>
            <a:r>
              <a:rPr lang="en-US" sz="2400" dirty="0">
                <a:latin typeface="High Tower Text" panose="02040502050506030303" pitchFamily="18" charset="0"/>
              </a:rPr>
              <a:t>Ghastly</a:t>
            </a:r>
            <a:endParaRPr lang="en-GB" sz="2400" dirty="0">
              <a:latin typeface="High Tower Text" panose="02040502050506030303" pitchFamily="18" charset="0"/>
            </a:endParaRPr>
          </a:p>
          <a:p>
            <a:pPr marL="285750" indent="-285750">
              <a:buFont typeface="Arial" panose="020B0604020202020204" pitchFamily="34" charset="0"/>
              <a:buChar char="•"/>
            </a:pPr>
            <a:endParaRPr lang="en-GB" dirty="0"/>
          </a:p>
        </p:txBody>
      </p:sp>
      <p:sp>
        <p:nvSpPr>
          <p:cNvPr id="6" name="TextBox 5"/>
          <p:cNvSpPr txBox="1"/>
          <p:nvPr/>
        </p:nvSpPr>
        <p:spPr>
          <a:xfrm>
            <a:off x="5082540" y="1211580"/>
            <a:ext cx="3451860" cy="4893647"/>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High Tower Text" panose="02040502050506030303" pitchFamily="18" charset="0"/>
              </a:rPr>
              <a:t>Shrill</a:t>
            </a:r>
            <a:endParaRPr lang="en-GB" sz="2400" dirty="0">
              <a:latin typeface="High Tower Text" panose="02040502050506030303" pitchFamily="18" charset="0"/>
            </a:endParaRPr>
          </a:p>
          <a:p>
            <a:pPr marL="342900" indent="-342900">
              <a:buFont typeface="Arial" panose="020B0604020202020204" pitchFamily="34" charset="0"/>
              <a:buChar char="•"/>
            </a:pPr>
            <a:r>
              <a:rPr lang="en-US" sz="2400" dirty="0">
                <a:latin typeface="High Tower Text" panose="02040502050506030303" pitchFamily="18" charset="0"/>
              </a:rPr>
              <a:t>Vociferous</a:t>
            </a:r>
            <a:endParaRPr lang="en-GB" sz="2400" dirty="0">
              <a:latin typeface="High Tower Text" panose="02040502050506030303" pitchFamily="18" charset="0"/>
            </a:endParaRPr>
          </a:p>
          <a:p>
            <a:pPr marL="342900" indent="-342900">
              <a:buFont typeface="Arial" panose="020B0604020202020204" pitchFamily="34" charset="0"/>
              <a:buChar char="•"/>
            </a:pPr>
            <a:r>
              <a:rPr lang="en-US" sz="2400" dirty="0">
                <a:latin typeface="High Tower Text" panose="02040502050506030303" pitchFamily="18" charset="0"/>
              </a:rPr>
              <a:t>Rowdy</a:t>
            </a:r>
            <a:endParaRPr lang="en-GB" sz="2400" dirty="0">
              <a:latin typeface="High Tower Text" panose="02040502050506030303" pitchFamily="18" charset="0"/>
            </a:endParaRPr>
          </a:p>
          <a:p>
            <a:pPr marL="342900" indent="-342900">
              <a:buFont typeface="Arial" panose="020B0604020202020204" pitchFamily="34" charset="0"/>
              <a:buChar char="•"/>
            </a:pPr>
            <a:r>
              <a:rPr lang="en-US" sz="2400" dirty="0">
                <a:latin typeface="High Tower Text" panose="02040502050506030303" pitchFamily="18" charset="0"/>
              </a:rPr>
              <a:t>Boisterous</a:t>
            </a:r>
            <a:endParaRPr lang="en-GB" sz="2400" dirty="0">
              <a:latin typeface="High Tower Text" panose="02040502050506030303" pitchFamily="18" charset="0"/>
            </a:endParaRPr>
          </a:p>
          <a:p>
            <a:pPr marL="342900" indent="-342900">
              <a:buFont typeface="Arial" panose="020B0604020202020204" pitchFamily="34" charset="0"/>
              <a:buChar char="•"/>
            </a:pPr>
            <a:r>
              <a:rPr lang="en-US" sz="2400" dirty="0">
                <a:latin typeface="High Tower Text" panose="02040502050506030303" pitchFamily="18" charset="0"/>
              </a:rPr>
              <a:t>Raucous</a:t>
            </a:r>
            <a:endParaRPr lang="en-GB" sz="2400" dirty="0">
              <a:latin typeface="High Tower Text" panose="02040502050506030303" pitchFamily="18" charset="0"/>
            </a:endParaRPr>
          </a:p>
          <a:p>
            <a:pPr marL="342900" indent="-342900">
              <a:buFont typeface="Arial" panose="020B0604020202020204" pitchFamily="34" charset="0"/>
              <a:buChar char="•"/>
            </a:pPr>
            <a:r>
              <a:rPr lang="en-US" sz="2400" dirty="0">
                <a:latin typeface="High Tower Text" panose="02040502050506030303" pitchFamily="18" charset="0"/>
              </a:rPr>
              <a:t>Riotous</a:t>
            </a:r>
            <a:endParaRPr lang="en-GB" sz="2400" dirty="0">
              <a:latin typeface="High Tower Text" panose="02040502050506030303" pitchFamily="18" charset="0"/>
            </a:endParaRPr>
          </a:p>
          <a:p>
            <a:pPr marL="342900" indent="-342900">
              <a:buFont typeface="Arial" panose="020B0604020202020204" pitchFamily="34" charset="0"/>
              <a:buChar char="•"/>
            </a:pPr>
            <a:r>
              <a:rPr lang="en-US" sz="2400" dirty="0">
                <a:latin typeface="High Tower Text" panose="02040502050506030303" pitchFamily="18" charset="0"/>
              </a:rPr>
              <a:t>Blaring</a:t>
            </a:r>
            <a:endParaRPr lang="en-GB" sz="2400" dirty="0">
              <a:latin typeface="High Tower Text" panose="02040502050506030303" pitchFamily="18" charset="0"/>
            </a:endParaRPr>
          </a:p>
          <a:p>
            <a:pPr marL="342900" indent="-342900">
              <a:buFont typeface="Arial" panose="020B0604020202020204" pitchFamily="34" charset="0"/>
              <a:buChar char="•"/>
            </a:pPr>
            <a:r>
              <a:rPr lang="en-US" sz="2400" dirty="0">
                <a:latin typeface="High Tower Text" panose="02040502050506030303" pitchFamily="18" charset="0"/>
              </a:rPr>
              <a:t>Devious</a:t>
            </a:r>
            <a:endParaRPr lang="en-GB" sz="2400" dirty="0">
              <a:latin typeface="High Tower Text" panose="02040502050506030303" pitchFamily="18" charset="0"/>
            </a:endParaRPr>
          </a:p>
          <a:p>
            <a:pPr marL="342900" indent="-342900">
              <a:buFont typeface="Arial" panose="020B0604020202020204" pitchFamily="34" charset="0"/>
              <a:buChar char="•"/>
            </a:pPr>
            <a:r>
              <a:rPr lang="en-US" sz="2400" dirty="0">
                <a:latin typeface="High Tower Text" panose="02040502050506030303" pitchFamily="18" charset="0"/>
              </a:rPr>
              <a:t>Sly</a:t>
            </a:r>
            <a:endParaRPr lang="en-GB" sz="2400" dirty="0">
              <a:latin typeface="High Tower Text" panose="02040502050506030303" pitchFamily="18" charset="0"/>
            </a:endParaRPr>
          </a:p>
          <a:p>
            <a:pPr marL="342900" indent="-342900">
              <a:buFont typeface="Arial" panose="020B0604020202020204" pitchFamily="34" charset="0"/>
              <a:buChar char="•"/>
            </a:pPr>
            <a:r>
              <a:rPr lang="en-US" sz="2400" dirty="0">
                <a:latin typeface="High Tower Text" panose="02040502050506030303" pitchFamily="18" charset="0"/>
              </a:rPr>
              <a:t>Deceitful</a:t>
            </a:r>
            <a:endParaRPr lang="en-GB" sz="2400" dirty="0">
              <a:latin typeface="High Tower Text" panose="02040502050506030303" pitchFamily="18" charset="0"/>
            </a:endParaRPr>
          </a:p>
          <a:p>
            <a:pPr marL="342900" indent="-342900">
              <a:buFont typeface="Arial" panose="020B0604020202020204" pitchFamily="34" charset="0"/>
              <a:buChar char="•"/>
            </a:pPr>
            <a:r>
              <a:rPr lang="en-US" sz="2400" dirty="0">
                <a:latin typeface="High Tower Text" panose="02040502050506030303" pitchFamily="18" charset="0"/>
              </a:rPr>
              <a:t>Crafty</a:t>
            </a:r>
            <a:endParaRPr lang="en-GB" sz="2400" dirty="0">
              <a:latin typeface="High Tower Text" panose="02040502050506030303" pitchFamily="18" charset="0"/>
            </a:endParaRPr>
          </a:p>
          <a:p>
            <a:pPr marL="342900" indent="-342900">
              <a:buFont typeface="Arial" panose="020B0604020202020204" pitchFamily="34" charset="0"/>
              <a:buChar char="•"/>
            </a:pPr>
            <a:r>
              <a:rPr lang="en-US" sz="2400" dirty="0">
                <a:latin typeface="High Tower Text" panose="02040502050506030303" pitchFamily="18" charset="0"/>
              </a:rPr>
              <a:t>Cunning</a:t>
            </a:r>
            <a:endParaRPr lang="en-GB" sz="2400" dirty="0">
              <a:latin typeface="High Tower Text" panose="02040502050506030303" pitchFamily="18" charset="0"/>
            </a:endParaRPr>
          </a:p>
          <a:p>
            <a:pPr marL="342900" indent="-342900">
              <a:buFont typeface="Arial" panose="020B0604020202020204" pitchFamily="34" charset="0"/>
              <a:buChar char="•"/>
            </a:pPr>
            <a:r>
              <a:rPr lang="en-US" sz="2400" dirty="0">
                <a:latin typeface="High Tower Text" panose="02040502050506030303" pitchFamily="18" charset="0"/>
              </a:rPr>
              <a:t>Scheming</a:t>
            </a:r>
            <a:endParaRPr lang="en-GB" dirty="0">
              <a:latin typeface="High Tower Text" panose="02040502050506030303" pitchFamily="18" charset="0"/>
            </a:endParaRPr>
          </a:p>
        </p:txBody>
      </p:sp>
      <p:sp>
        <p:nvSpPr>
          <p:cNvPr id="7" name="TextBox 6"/>
          <p:cNvSpPr txBox="1"/>
          <p:nvPr/>
        </p:nvSpPr>
        <p:spPr>
          <a:xfrm>
            <a:off x="7018020" y="1066562"/>
            <a:ext cx="2674620" cy="5539978"/>
          </a:xfrm>
          <a:prstGeom prst="rect">
            <a:avLst/>
          </a:prstGeom>
          <a:noFill/>
        </p:spPr>
        <p:txBody>
          <a:bodyPr wrap="square" rtlCol="0">
            <a:spAutoFit/>
          </a:bodyPr>
          <a:lstStyle/>
          <a:p>
            <a:pPr marL="285750" indent="-285750">
              <a:buFont typeface="Arial" panose="020B0604020202020204" pitchFamily="34" charset="0"/>
              <a:buChar char="•"/>
            </a:pPr>
            <a:r>
              <a:rPr lang="en-US" sz="2400" dirty="0">
                <a:latin typeface="High Tower Text" panose="02040502050506030303" pitchFamily="18" charset="0"/>
              </a:rPr>
              <a:t>Unattractive</a:t>
            </a:r>
            <a:endParaRPr lang="en-GB" sz="2400" dirty="0">
              <a:latin typeface="High Tower Text" panose="02040502050506030303" pitchFamily="18" charset="0"/>
            </a:endParaRPr>
          </a:p>
          <a:p>
            <a:pPr marL="285750" indent="-285750">
              <a:buFont typeface="Arial" panose="020B0604020202020204" pitchFamily="34" charset="0"/>
              <a:buChar char="•"/>
            </a:pPr>
            <a:r>
              <a:rPr lang="en-US" sz="2400" dirty="0">
                <a:latin typeface="High Tower Text" panose="02040502050506030303" pitchFamily="18" charset="0"/>
              </a:rPr>
              <a:t>Hideous</a:t>
            </a:r>
            <a:endParaRPr lang="en-GB" sz="2400" dirty="0">
              <a:latin typeface="High Tower Text" panose="02040502050506030303" pitchFamily="18" charset="0"/>
            </a:endParaRPr>
          </a:p>
          <a:p>
            <a:pPr marL="285750" indent="-285750">
              <a:buFont typeface="Arial" panose="020B0604020202020204" pitchFamily="34" charset="0"/>
              <a:buChar char="•"/>
            </a:pPr>
            <a:r>
              <a:rPr lang="en-US" sz="2400" dirty="0">
                <a:latin typeface="High Tower Text" panose="02040502050506030303" pitchFamily="18" charset="0"/>
              </a:rPr>
              <a:t>Unsightly</a:t>
            </a:r>
            <a:endParaRPr lang="en-GB" sz="2400" dirty="0">
              <a:latin typeface="High Tower Text" panose="02040502050506030303" pitchFamily="18" charset="0"/>
            </a:endParaRPr>
          </a:p>
          <a:p>
            <a:pPr marL="285750" indent="-285750">
              <a:buFont typeface="Arial" panose="020B0604020202020204" pitchFamily="34" charset="0"/>
              <a:buChar char="•"/>
            </a:pPr>
            <a:r>
              <a:rPr lang="en-US" sz="2400" dirty="0">
                <a:latin typeface="High Tower Text" panose="02040502050506030303" pitchFamily="18" charset="0"/>
              </a:rPr>
              <a:t>Revolting</a:t>
            </a:r>
            <a:endParaRPr lang="en-GB" sz="2400" dirty="0">
              <a:latin typeface="High Tower Text" panose="02040502050506030303" pitchFamily="18" charset="0"/>
            </a:endParaRPr>
          </a:p>
          <a:p>
            <a:pPr marL="285750" indent="-285750">
              <a:buFont typeface="Arial" panose="020B0604020202020204" pitchFamily="34" charset="0"/>
              <a:buChar char="•"/>
            </a:pPr>
            <a:r>
              <a:rPr lang="en-US" sz="2400" dirty="0">
                <a:latin typeface="High Tower Text" panose="02040502050506030303" pitchFamily="18" charset="0"/>
              </a:rPr>
              <a:t>Repulsive</a:t>
            </a:r>
            <a:endParaRPr lang="en-GB" sz="2400" dirty="0">
              <a:latin typeface="High Tower Text" panose="02040502050506030303" pitchFamily="18" charset="0"/>
            </a:endParaRPr>
          </a:p>
          <a:p>
            <a:pPr marL="285750" indent="-285750">
              <a:buFont typeface="Arial" panose="020B0604020202020204" pitchFamily="34" charset="0"/>
              <a:buChar char="•"/>
            </a:pPr>
            <a:r>
              <a:rPr lang="en-US" sz="2400" dirty="0">
                <a:latin typeface="High Tower Text" panose="02040502050506030303" pitchFamily="18" charset="0"/>
              </a:rPr>
              <a:t>Obnoxious</a:t>
            </a:r>
            <a:endParaRPr lang="en-GB" sz="2400" dirty="0">
              <a:latin typeface="High Tower Text" panose="02040502050506030303" pitchFamily="18" charset="0"/>
            </a:endParaRPr>
          </a:p>
          <a:p>
            <a:pPr marL="285750" indent="-285750">
              <a:buFont typeface="Arial" panose="020B0604020202020204" pitchFamily="34" charset="0"/>
              <a:buChar char="•"/>
            </a:pPr>
            <a:r>
              <a:rPr lang="en-US" sz="2400" dirty="0">
                <a:latin typeface="High Tower Text" panose="02040502050506030303" pitchFamily="18" charset="0"/>
              </a:rPr>
              <a:t>Threatening</a:t>
            </a:r>
            <a:endParaRPr lang="en-GB" sz="2400" dirty="0">
              <a:latin typeface="High Tower Text" panose="02040502050506030303" pitchFamily="18" charset="0"/>
            </a:endParaRPr>
          </a:p>
          <a:p>
            <a:pPr marL="285750" indent="-285750">
              <a:buFont typeface="Arial" panose="020B0604020202020204" pitchFamily="34" charset="0"/>
              <a:buChar char="•"/>
            </a:pPr>
            <a:r>
              <a:rPr lang="en-US" sz="2400" dirty="0">
                <a:latin typeface="High Tower Text" panose="02040502050506030303" pitchFamily="18" charset="0"/>
              </a:rPr>
              <a:t>Dangerous</a:t>
            </a:r>
            <a:endParaRPr lang="en-GB" sz="2400" dirty="0">
              <a:latin typeface="High Tower Text" panose="02040502050506030303" pitchFamily="18" charset="0"/>
            </a:endParaRPr>
          </a:p>
          <a:p>
            <a:pPr marL="285750" indent="-285750">
              <a:buFont typeface="Arial" panose="020B0604020202020204" pitchFamily="34" charset="0"/>
              <a:buChar char="•"/>
            </a:pPr>
            <a:r>
              <a:rPr lang="en-US" sz="2400" dirty="0">
                <a:latin typeface="High Tower Text" panose="02040502050506030303" pitchFamily="18" charset="0"/>
              </a:rPr>
              <a:t>Intimidating</a:t>
            </a:r>
            <a:endParaRPr lang="en-GB" sz="2400" dirty="0">
              <a:latin typeface="High Tower Text" panose="02040502050506030303" pitchFamily="18" charset="0"/>
            </a:endParaRPr>
          </a:p>
          <a:p>
            <a:pPr marL="285750" indent="-285750">
              <a:buFont typeface="Arial" panose="020B0604020202020204" pitchFamily="34" charset="0"/>
              <a:buChar char="•"/>
            </a:pPr>
            <a:r>
              <a:rPr lang="en-US" sz="2400" dirty="0">
                <a:latin typeface="High Tower Text" panose="02040502050506030303" pitchFamily="18" charset="0"/>
              </a:rPr>
              <a:t>Menacing</a:t>
            </a:r>
            <a:endParaRPr lang="en-GB" sz="2400" dirty="0">
              <a:latin typeface="High Tower Text" panose="02040502050506030303" pitchFamily="18" charset="0"/>
            </a:endParaRPr>
          </a:p>
          <a:p>
            <a:pPr marL="285750" indent="-285750">
              <a:buFont typeface="Arial" panose="020B0604020202020204" pitchFamily="34" charset="0"/>
              <a:buChar char="•"/>
            </a:pPr>
            <a:r>
              <a:rPr lang="en-US" sz="2400" dirty="0">
                <a:latin typeface="High Tower Text" panose="02040502050506030303" pitchFamily="18" charset="0"/>
              </a:rPr>
              <a:t>Hostile</a:t>
            </a:r>
            <a:endParaRPr lang="en-GB" sz="2400" dirty="0">
              <a:latin typeface="High Tower Text" panose="02040502050506030303" pitchFamily="18" charset="0"/>
            </a:endParaRPr>
          </a:p>
          <a:p>
            <a:pPr marL="285750" indent="-285750">
              <a:buFont typeface="Arial" panose="020B0604020202020204" pitchFamily="34" charset="0"/>
              <a:buChar char="•"/>
            </a:pPr>
            <a:r>
              <a:rPr lang="en-US" sz="2400" dirty="0">
                <a:latin typeface="High Tower Text" panose="02040502050506030303" pitchFamily="18" charset="0"/>
              </a:rPr>
              <a:t>Aggressive</a:t>
            </a:r>
            <a:endParaRPr lang="en-GB" sz="2400" dirty="0">
              <a:latin typeface="High Tower Text" panose="02040502050506030303" pitchFamily="18" charset="0"/>
            </a:endParaRPr>
          </a:p>
          <a:p>
            <a:pPr marL="285750" indent="-285750">
              <a:buFont typeface="Arial" panose="020B0604020202020204" pitchFamily="34" charset="0"/>
              <a:buChar char="•"/>
            </a:pPr>
            <a:r>
              <a:rPr lang="en-US" sz="2400" dirty="0">
                <a:latin typeface="High Tower Text" panose="02040502050506030303" pitchFamily="18" charset="0"/>
              </a:rPr>
              <a:t>Scared</a:t>
            </a:r>
            <a:endParaRPr lang="en-GB" sz="2400" dirty="0">
              <a:latin typeface="High Tower Text" panose="02040502050506030303" pitchFamily="18" charset="0"/>
            </a:endParaRPr>
          </a:p>
          <a:p>
            <a:pPr marL="285750" indent="-285750">
              <a:buFont typeface="Arial" panose="020B0604020202020204" pitchFamily="34" charset="0"/>
              <a:buChar char="•"/>
            </a:pPr>
            <a:r>
              <a:rPr lang="en-US" sz="2400" dirty="0">
                <a:latin typeface="High Tower Text" panose="02040502050506030303" pitchFamily="18" charset="0"/>
              </a:rPr>
              <a:t>Frightened</a:t>
            </a:r>
            <a:endParaRPr lang="en-GB" sz="2400" dirty="0">
              <a:latin typeface="High Tower Text" panose="02040502050506030303" pitchFamily="18" charset="0"/>
            </a:endParaRPr>
          </a:p>
          <a:p>
            <a:endParaRPr lang="en-GB" dirty="0"/>
          </a:p>
        </p:txBody>
      </p:sp>
      <p:sp>
        <p:nvSpPr>
          <p:cNvPr id="8" name="TextBox 7"/>
          <p:cNvSpPr txBox="1"/>
          <p:nvPr/>
        </p:nvSpPr>
        <p:spPr>
          <a:xfrm>
            <a:off x="9258300" y="1485186"/>
            <a:ext cx="2674620" cy="5170646"/>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High Tower Text" panose="02040502050506030303" pitchFamily="18" charset="0"/>
              </a:rPr>
              <a:t>Afraid</a:t>
            </a:r>
            <a:endParaRPr lang="en-GB" sz="2400" dirty="0">
              <a:latin typeface="High Tower Text" panose="02040502050506030303" pitchFamily="18" charset="0"/>
            </a:endParaRPr>
          </a:p>
          <a:p>
            <a:pPr marL="342900" indent="-342900">
              <a:buFont typeface="Arial" panose="020B0604020202020204" pitchFamily="34" charset="0"/>
              <a:buChar char="•"/>
            </a:pPr>
            <a:r>
              <a:rPr lang="en-US" sz="2400" dirty="0">
                <a:latin typeface="High Tower Text" panose="02040502050506030303" pitchFamily="18" charset="0"/>
              </a:rPr>
              <a:t>Terrified</a:t>
            </a:r>
            <a:endParaRPr lang="en-GB" sz="2400" dirty="0">
              <a:latin typeface="High Tower Text" panose="02040502050506030303" pitchFamily="18" charset="0"/>
            </a:endParaRPr>
          </a:p>
          <a:p>
            <a:pPr marL="342900" indent="-342900">
              <a:buFont typeface="Arial" panose="020B0604020202020204" pitchFamily="34" charset="0"/>
              <a:buChar char="•"/>
            </a:pPr>
            <a:r>
              <a:rPr lang="en-US" sz="2400" dirty="0">
                <a:latin typeface="High Tower Text" panose="02040502050506030303" pitchFamily="18" charset="0"/>
              </a:rPr>
              <a:t>Fearful</a:t>
            </a:r>
            <a:endParaRPr lang="en-GB" sz="2400" dirty="0">
              <a:latin typeface="High Tower Text" panose="02040502050506030303" pitchFamily="18" charset="0"/>
            </a:endParaRPr>
          </a:p>
          <a:p>
            <a:pPr marL="342900" indent="-342900">
              <a:buFont typeface="Arial" panose="020B0604020202020204" pitchFamily="34" charset="0"/>
              <a:buChar char="•"/>
            </a:pPr>
            <a:r>
              <a:rPr lang="en-US" sz="2400" dirty="0">
                <a:latin typeface="High Tower Text" panose="02040502050506030303" pitchFamily="18" charset="0"/>
              </a:rPr>
              <a:t>Petrified</a:t>
            </a:r>
            <a:endParaRPr lang="en-GB" sz="2400" dirty="0">
              <a:latin typeface="High Tower Text" panose="02040502050506030303" pitchFamily="18" charset="0"/>
            </a:endParaRPr>
          </a:p>
          <a:p>
            <a:pPr marL="342900" indent="-342900">
              <a:buFont typeface="Arial" panose="020B0604020202020204" pitchFamily="34" charset="0"/>
              <a:buChar char="•"/>
            </a:pPr>
            <a:r>
              <a:rPr lang="en-US" sz="2400" dirty="0">
                <a:latin typeface="High Tower Text" panose="02040502050506030303" pitchFamily="18" charset="0"/>
              </a:rPr>
              <a:t>Nervous</a:t>
            </a:r>
            <a:endParaRPr lang="en-GB" sz="2400" dirty="0">
              <a:latin typeface="High Tower Text" panose="02040502050506030303" pitchFamily="18" charset="0"/>
            </a:endParaRPr>
          </a:p>
          <a:p>
            <a:pPr marL="342900" indent="-342900">
              <a:buFont typeface="Arial" panose="020B0604020202020204" pitchFamily="34" charset="0"/>
              <a:buChar char="•"/>
            </a:pPr>
            <a:r>
              <a:rPr lang="en-US" sz="2400" dirty="0">
                <a:latin typeface="High Tower Text" panose="02040502050506030303" pitchFamily="18" charset="0"/>
              </a:rPr>
              <a:t>Worried</a:t>
            </a:r>
            <a:endParaRPr lang="en-GB" sz="2400" dirty="0">
              <a:latin typeface="High Tower Text" panose="02040502050506030303" pitchFamily="18" charset="0"/>
            </a:endParaRPr>
          </a:p>
          <a:p>
            <a:pPr marL="342900" indent="-342900">
              <a:buFont typeface="Arial" panose="020B0604020202020204" pitchFamily="34" charset="0"/>
              <a:buChar char="•"/>
            </a:pPr>
            <a:r>
              <a:rPr lang="en-US" sz="2400" dirty="0">
                <a:latin typeface="High Tower Text" panose="02040502050506030303" pitchFamily="18" charset="0"/>
              </a:rPr>
              <a:t>Anxious</a:t>
            </a:r>
            <a:endParaRPr lang="en-GB" sz="2400" dirty="0">
              <a:latin typeface="High Tower Text" panose="02040502050506030303" pitchFamily="18" charset="0"/>
            </a:endParaRPr>
          </a:p>
          <a:p>
            <a:pPr marL="342900" indent="-342900">
              <a:buFont typeface="Arial" panose="020B0604020202020204" pitchFamily="34" charset="0"/>
              <a:buChar char="•"/>
            </a:pPr>
            <a:r>
              <a:rPr lang="en-US" sz="2400" dirty="0">
                <a:latin typeface="High Tower Text" panose="02040502050506030303" pitchFamily="18" charset="0"/>
              </a:rPr>
              <a:t>Timid</a:t>
            </a:r>
            <a:endParaRPr lang="en-GB" sz="2400" dirty="0">
              <a:latin typeface="High Tower Text" panose="02040502050506030303" pitchFamily="18" charset="0"/>
            </a:endParaRPr>
          </a:p>
          <a:p>
            <a:pPr marL="342900" indent="-342900">
              <a:buFont typeface="Arial" panose="020B0604020202020204" pitchFamily="34" charset="0"/>
              <a:buChar char="•"/>
            </a:pPr>
            <a:r>
              <a:rPr lang="en-US" sz="2400" dirty="0">
                <a:latin typeface="High Tower Text" panose="02040502050506030303" pitchFamily="18" charset="0"/>
              </a:rPr>
              <a:t>Timorous</a:t>
            </a:r>
            <a:endParaRPr lang="en-GB" sz="2400" dirty="0">
              <a:latin typeface="High Tower Text" panose="02040502050506030303" pitchFamily="18" charset="0"/>
            </a:endParaRPr>
          </a:p>
          <a:p>
            <a:pPr marL="342900" indent="-342900">
              <a:buFont typeface="Arial" panose="020B0604020202020204" pitchFamily="34" charset="0"/>
              <a:buChar char="•"/>
            </a:pPr>
            <a:r>
              <a:rPr lang="en-US" sz="2400" dirty="0">
                <a:latin typeface="High Tower Text" panose="02040502050506030303" pitchFamily="18" charset="0"/>
              </a:rPr>
              <a:t>Relieved</a:t>
            </a:r>
            <a:endParaRPr lang="en-GB" sz="2400" dirty="0">
              <a:latin typeface="High Tower Text" panose="02040502050506030303" pitchFamily="18" charset="0"/>
            </a:endParaRPr>
          </a:p>
          <a:p>
            <a:pPr marL="342900" indent="-342900">
              <a:buFont typeface="Arial" panose="020B0604020202020204" pitchFamily="34" charset="0"/>
              <a:buChar char="•"/>
            </a:pPr>
            <a:r>
              <a:rPr lang="en-US" sz="2400" dirty="0">
                <a:latin typeface="High Tower Text" panose="02040502050506030303" pitchFamily="18" charset="0"/>
              </a:rPr>
              <a:t>Reassured</a:t>
            </a:r>
            <a:endParaRPr lang="en-GB" sz="2400" dirty="0">
              <a:latin typeface="High Tower Text" panose="02040502050506030303" pitchFamily="18" charset="0"/>
            </a:endParaRPr>
          </a:p>
          <a:p>
            <a:pPr marL="342900" indent="-342900">
              <a:buFont typeface="Arial" panose="020B0604020202020204" pitchFamily="34" charset="0"/>
              <a:buChar char="•"/>
            </a:pPr>
            <a:r>
              <a:rPr lang="en-US" sz="2400" dirty="0">
                <a:latin typeface="High Tower Text" panose="02040502050506030303" pitchFamily="18" charset="0"/>
              </a:rPr>
              <a:t>Thankful</a:t>
            </a:r>
            <a:endParaRPr lang="en-GB" sz="2400" dirty="0">
              <a:latin typeface="High Tower Text" panose="02040502050506030303" pitchFamily="18" charset="0"/>
            </a:endParaRPr>
          </a:p>
          <a:p>
            <a:pPr marL="342900" indent="-342900">
              <a:buFont typeface="Arial" panose="020B0604020202020204" pitchFamily="34" charset="0"/>
              <a:buChar char="•"/>
            </a:pPr>
            <a:r>
              <a:rPr lang="en-US" sz="2400" dirty="0">
                <a:latin typeface="High Tower Text" panose="02040502050506030303" pitchFamily="18" charset="0"/>
              </a:rPr>
              <a:t>Calmed</a:t>
            </a:r>
            <a:endParaRPr lang="en-GB" sz="2400" dirty="0">
              <a:latin typeface="High Tower Text" panose="02040502050506030303" pitchFamily="18" charset="0"/>
            </a:endParaRPr>
          </a:p>
          <a:p>
            <a:endParaRPr lang="en-GB" dirty="0"/>
          </a:p>
        </p:txBody>
      </p:sp>
      <p:sp>
        <p:nvSpPr>
          <p:cNvPr id="9" name="Rectangle 8"/>
          <p:cNvSpPr/>
          <p:nvPr/>
        </p:nvSpPr>
        <p:spPr>
          <a:xfrm>
            <a:off x="1269641" y="6018342"/>
            <a:ext cx="9149812" cy="923330"/>
          </a:xfrm>
          <a:prstGeom prst="rect">
            <a:avLst/>
          </a:prstGeom>
          <a:noFill/>
        </p:spPr>
        <p:txBody>
          <a:bodyPr wrap="none" lIns="91440" tIns="45720" rIns="91440" bIns="45720">
            <a:spAutoFit/>
          </a:bodyPr>
          <a:lstStyle/>
          <a:p>
            <a:pPr algn="ctr"/>
            <a:r>
              <a:rPr lang="en-US" sz="5400" b="0" cap="none" spc="0" dirty="0" smtClean="0">
                <a:ln w="0"/>
                <a:solidFill>
                  <a:schemeClr val="bg2"/>
                </a:solidFill>
                <a:effectLst>
                  <a:outerShdw blurRad="38100" dist="19050" dir="2700000" algn="tl" rotWithShape="0">
                    <a:schemeClr val="dk1">
                      <a:alpha val="40000"/>
                    </a:schemeClr>
                  </a:outerShdw>
                </a:effectLst>
              </a:rPr>
              <a:t>Any words you don’t </a:t>
            </a:r>
            <a:r>
              <a:rPr lang="en-US" sz="5400" b="0" cap="none" spc="0" dirty="0" err="1" smtClean="0">
                <a:ln w="0"/>
                <a:solidFill>
                  <a:schemeClr val="bg2"/>
                </a:solidFill>
                <a:effectLst>
                  <a:outerShdw blurRad="38100" dist="19050" dir="2700000" algn="tl" rotWithShape="0">
                    <a:schemeClr val="dk1">
                      <a:alpha val="40000"/>
                    </a:schemeClr>
                  </a:outerShdw>
                </a:effectLst>
              </a:rPr>
              <a:t>recognise</a:t>
            </a:r>
            <a:r>
              <a:rPr lang="en-US" sz="5400" b="0" cap="none" spc="0" dirty="0" smtClean="0">
                <a:ln w="0"/>
                <a:solidFill>
                  <a:schemeClr val="bg2"/>
                </a:solidFill>
                <a:effectLst>
                  <a:outerShdw blurRad="38100" dist="19050" dir="2700000" algn="tl" rotWithShape="0">
                    <a:schemeClr val="dk1">
                      <a:alpha val="40000"/>
                    </a:schemeClr>
                  </a:outerShdw>
                </a:effectLst>
              </a:rPr>
              <a:t>?</a:t>
            </a:r>
            <a:endParaRPr lang="en-US" sz="5400" b="0" cap="none" spc="0" dirty="0">
              <a:ln w="0"/>
              <a:solidFill>
                <a:schemeClr val="bg2"/>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4200728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solidFill>
            <a:srgbClr val="FFC000">
              <a:alpha val="72000"/>
            </a:srgbClr>
          </a:solidFill>
        </p:spPr>
        <p:txBody>
          <a:bodyPr/>
          <a:lstStyle/>
          <a:p>
            <a:r>
              <a:rPr lang="en-GB" dirty="0" smtClean="0">
                <a:latin typeface="High Tower Text" panose="02040502050506030303" pitchFamily="18" charset="0"/>
              </a:rPr>
              <a:t>Planning your own Real-Life Mystery</a:t>
            </a:r>
            <a:endParaRPr lang="en-GB" dirty="0">
              <a:latin typeface="High Tower Text" panose="02040502050506030303" pitchFamily="18" charset="0"/>
            </a:endParaRPr>
          </a:p>
        </p:txBody>
      </p:sp>
      <p:sp>
        <p:nvSpPr>
          <p:cNvPr id="3" name="Content Placeholder 2"/>
          <p:cNvSpPr>
            <a:spLocks noGrp="1"/>
          </p:cNvSpPr>
          <p:nvPr>
            <p:ph idx="1"/>
          </p:nvPr>
        </p:nvSpPr>
        <p:spPr>
          <a:xfrm>
            <a:off x="0" y="1889601"/>
            <a:ext cx="7840980" cy="4769486"/>
          </a:xfrm>
          <a:solidFill>
            <a:srgbClr val="FFC000">
              <a:alpha val="64000"/>
            </a:srgbClr>
          </a:solidFill>
        </p:spPr>
        <p:txBody>
          <a:bodyPr>
            <a:normAutofit lnSpcReduction="10000"/>
          </a:bodyPr>
          <a:lstStyle/>
          <a:p>
            <a:r>
              <a:rPr lang="en-GB" dirty="0" smtClean="0">
                <a:latin typeface="High Tower Text" panose="02040502050506030303" pitchFamily="18" charset="0"/>
              </a:rPr>
              <a:t>Consider a mysterious experience that you have had.</a:t>
            </a:r>
          </a:p>
          <a:p>
            <a:r>
              <a:rPr lang="en-GB" dirty="0" smtClean="0">
                <a:latin typeface="High Tower Text" panose="02040502050506030303" pitchFamily="18" charset="0"/>
              </a:rPr>
              <a:t>Create a spider diagram planning what you could write about.</a:t>
            </a:r>
          </a:p>
          <a:p>
            <a:r>
              <a:rPr lang="en-GB" dirty="0" smtClean="0">
                <a:latin typeface="High Tower Text" panose="02040502050506030303" pitchFamily="18" charset="0"/>
              </a:rPr>
              <a:t>How will you make it engaging for your reader?</a:t>
            </a:r>
          </a:p>
          <a:p>
            <a:r>
              <a:rPr lang="en-GB" dirty="0" smtClean="0">
                <a:latin typeface="High Tower Text" panose="02040502050506030303" pitchFamily="18" charset="0"/>
              </a:rPr>
              <a:t>What vocabulary will you use to make it interesting?</a:t>
            </a:r>
          </a:p>
          <a:p>
            <a:r>
              <a:rPr lang="en-GB" dirty="0" smtClean="0">
                <a:latin typeface="High Tower Text" panose="02040502050506030303" pitchFamily="18" charset="0"/>
              </a:rPr>
              <a:t>What linguistic devices such as imagery, simile, </a:t>
            </a:r>
            <a:r>
              <a:rPr lang="en-GB" dirty="0" err="1" smtClean="0">
                <a:latin typeface="High Tower Text" panose="02040502050506030303" pitchFamily="18" charset="0"/>
              </a:rPr>
              <a:t>etc</a:t>
            </a:r>
            <a:r>
              <a:rPr lang="en-GB" dirty="0" smtClean="0">
                <a:latin typeface="High Tower Text" panose="02040502050506030303" pitchFamily="18" charset="0"/>
              </a:rPr>
              <a:t> could you include?</a:t>
            </a:r>
          </a:p>
          <a:p>
            <a:r>
              <a:rPr lang="en-GB" dirty="0" smtClean="0">
                <a:latin typeface="High Tower Text" panose="02040502050506030303" pitchFamily="18" charset="0"/>
              </a:rPr>
              <a:t>What structural devices such as sentence lengths for impact, repetition etc., could you include?</a:t>
            </a:r>
          </a:p>
          <a:p>
            <a:endParaRPr lang="en-GB" dirty="0" smtClean="0">
              <a:latin typeface="High Tower Text" panose="02040502050506030303" pitchFamily="18" charset="0"/>
            </a:endParaRPr>
          </a:p>
        </p:txBody>
      </p:sp>
      <p:sp>
        <p:nvSpPr>
          <p:cNvPr id="5" name="Cloud 4"/>
          <p:cNvSpPr/>
          <p:nvPr/>
        </p:nvSpPr>
        <p:spPr>
          <a:xfrm rot="21251596">
            <a:off x="7372350" y="2423160"/>
            <a:ext cx="4617720" cy="3589020"/>
          </a:xfrm>
          <a:prstGeom prst="cloud">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dirty="0" smtClean="0">
                <a:effectLst>
                  <a:outerShdw blurRad="38100" dist="38100" dir="2700000" algn="tl">
                    <a:srgbClr val="000000">
                      <a:alpha val="43137"/>
                    </a:srgbClr>
                  </a:outerShdw>
                </a:effectLst>
                <a:latin typeface="Freestyle Script" panose="030804020302050B0404" pitchFamily="66" charset="0"/>
              </a:rPr>
              <a:t>My Real Life Mystery</a:t>
            </a:r>
            <a:endParaRPr lang="en-GB" sz="5400" dirty="0">
              <a:effectLst>
                <a:outerShdw blurRad="38100" dist="38100" dir="2700000" algn="tl">
                  <a:srgbClr val="000000">
                    <a:alpha val="43137"/>
                  </a:srgbClr>
                </a:outerShdw>
              </a:effectLst>
              <a:latin typeface="Freestyle Script" panose="030804020302050B0404" pitchFamily="66" charset="0"/>
            </a:endParaRPr>
          </a:p>
        </p:txBody>
      </p:sp>
    </p:spTree>
    <p:extLst>
      <p:ext uri="{BB962C8B-B14F-4D97-AF65-F5344CB8AC3E}">
        <p14:creationId xmlns:p14="http://schemas.microsoft.com/office/powerpoint/2010/main" val="3439717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Effect transition="in" filter="fade">
                                      <p:cBhvr>
                                        <p:cTn id="49" dur="1000"/>
                                        <p:tgtEl>
                                          <p:spTgt spid="3">
                                            <p:txEl>
                                              <p:pRg st="5" end="5"/>
                                            </p:txEl>
                                          </p:spTgt>
                                        </p:tgtEl>
                                      </p:cBhvr>
                                    </p:animEffect>
                                    <p:anim calcmode="lin" valueType="num">
                                      <p:cBhvr>
                                        <p:cTn id="5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2" fill="hold" grpId="0" nodeType="click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additive="base">
                                        <p:cTn id="56" dur="500" fill="hold"/>
                                        <p:tgtEl>
                                          <p:spTgt spid="5"/>
                                        </p:tgtEl>
                                        <p:attrNameLst>
                                          <p:attrName>ppt_x</p:attrName>
                                        </p:attrNameLst>
                                      </p:cBhvr>
                                      <p:tavLst>
                                        <p:tav tm="0">
                                          <p:val>
                                            <p:strVal val="1+#ppt_w/2"/>
                                          </p:val>
                                        </p:tav>
                                        <p:tav tm="100000">
                                          <p:val>
                                            <p:strVal val="#ppt_x"/>
                                          </p:val>
                                        </p:tav>
                                      </p:tavLst>
                                    </p:anim>
                                    <p:anim calcmode="lin" valueType="num">
                                      <p:cBhvr additive="base">
                                        <p:cTn id="57"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solidFill>
            <a:srgbClr val="FFC000">
              <a:alpha val="72000"/>
            </a:srgbClr>
          </a:solidFill>
        </p:spPr>
        <p:txBody>
          <a:bodyPr/>
          <a:lstStyle/>
          <a:p>
            <a:r>
              <a:rPr lang="en-GB" dirty="0" smtClean="0">
                <a:latin typeface="High Tower Text" panose="02040502050506030303" pitchFamily="18" charset="0"/>
              </a:rPr>
              <a:t>What makes this writing </a:t>
            </a:r>
            <a:r>
              <a:rPr lang="en-GB" b="1" dirty="0" smtClean="0">
                <a:solidFill>
                  <a:srgbClr val="7030A0"/>
                </a:solidFill>
                <a:latin typeface="High Tower Text" panose="02040502050506030303" pitchFamily="18" charset="0"/>
              </a:rPr>
              <a:t>mysterious</a:t>
            </a:r>
            <a:r>
              <a:rPr lang="en-GB" dirty="0" smtClean="0">
                <a:latin typeface="High Tower Text" panose="02040502050506030303" pitchFamily="18" charset="0"/>
              </a:rPr>
              <a:t>?</a:t>
            </a:r>
            <a:endParaRPr lang="en-GB" dirty="0">
              <a:latin typeface="High Tower Text" panose="02040502050506030303" pitchFamily="18" charset="0"/>
            </a:endParaRPr>
          </a:p>
        </p:txBody>
      </p:sp>
      <p:sp>
        <p:nvSpPr>
          <p:cNvPr id="3" name="Content Placeholder 2"/>
          <p:cNvSpPr>
            <a:spLocks noGrp="1"/>
          </p:cNvSpPr>
          <p:nvPr>
            <p:ph idx="1"/>
          </p:nvPr>
        </p:nvSpPr>
        <p:spPr>
          <a:xfrm>
            <a:off x="0" y="1889601"/>
            <a:ext cx="12192000" cy="4769486"/>
          </a:xfrm>
          <a:solidFill>
            <a:srgbClr val="FFC000">
              <a:alpha val="64000"/>
            </a:srgbClr>
          </a:solidFill>
        </p:spPr>
        <p:txBody>
          <a:bodyPr>
            <a:normAutofit/>
          </a:bodyPr>
          <a:lstStyle/>
          <a:p>
            <a:pPr marL="0" indent="0">
              <a:buNone/>
            </a:pPr>
            <a:r>
              <a:rPr lang="en-GB" dirty="0" smtClean="0">
                <a:latin typeface="High Tower Text" panose="02040502050506030303" pitchFamily="18" charset="0"/>
              </a:rPr>
              <a:t>I wandered the streets aimlessly, my heart thumping against my ribs. I had no idea as to where I was. And then I saw it. The large, leather strap, wood door with the padlock, the cobwebbed windows. Now, </a:t>
            </a:r>
            <a:r>
              <a:rPr lang="en-GB" i="1" dirty="0" smtClean="0">
                <a:latin typeface="High Tower Text" panose="02040502050506030303" pitchFamily="18" charset="0"/>
              </a:rPr>
              <a:t>this</a:t>
            </a:r>
            <a:r>
              <a:rPr lang="en-GB" dirty="0" smtClean="0">
                <a:latin typeface="High Tower Text" panose="02040502050506030303" pitchFamily="18" charset="0"/>
              </a:rPr>
              <a:t> I recognised. I tiptoed cautiously towards it. I remembered every step. But where from? When had I been here?</a:t>
            </a:r>
          </a:p>
          <a:p>
            <a:pPr marL="0" indent="0">
              <a:buNone/>
            </a:pPr>
            <a:r>
              <a:rPr lang="en-GB" dirty="0" smtClean="0">
                <a:latin typeface="High Tower Text" panose="02040502050506030303" pitchFamily="18" charset="0"/>
              </a:rPr>
              <a:t>A sense of murky dread filled my stomach and I paused to take a breath. I could see myself opening the door, the long out-stretched arm of a hallway that lay behind. The room it led to. My heart was pounding in my ears now. I could remember what was in that room…I turned and ran!</a:t>
            </a:r>
          </a:p>
        </p:txBody>
      </p:sp>
      <p:sp>
        <p:nvSpPr>
          <p:cNvPr id="7" name="Content Placeholder 2"/>
          <p:cNvSpPr txBox="1">
            <a:spLocks/>
          </p:cNvSpPr>
          <p:nvPr/>
        </p:nvSpPr>
        <p:spPr>
          <a:xfrm>
            <a:off x="0" y="1889403"/>
            <a:ext cx="12192000" cy="4769486"/>
          </a:xfrm>
          <a:prstGeom prst="rect">
            <a:avLst/>
          </a:prstGeom>
          <a:solidFill>
            <a:srgbClr val="FFC000">
              <a:alpha val="64000"/>
            </a:srgb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smtClean="0">
                <a:latin typeface="High Tower Text" panose="02040502050506030303" pitchFamily="18" charset="0"/>
              </a:rPr>
              <a:t>I wandered the streets </a:t>
            </a:r>
            <a:r>
              <a:rPr lang="en-GB" dirty="0" smtClean="0">
                <a:solidFill>
                  <a:srgbClr val="FF0000"/>
                </a:solidFill>
                <a:latin typeface="High Tower Text" panose="02040502050506030303" pitchFamily="18" charset="0"/>
              </a:rPr>
              <a:t>aimlessly</a:t>
            </a:r>
            <a:r>
              <a:rPr lang="en-GB" dirty="0" smtClean="0">
                <a:latin typeface="High Tower Text" panose="02040502050506030303" pitchFamily="18" charset="0"/>
              </a:rPr>
              <a:t>, </a:t>
            </a:r>
            <a:r>
              <a:rPr lang="en-GB" dirty="0" smtClean="0">
                <a:solidFill>
                  <a:schemeClr val="accent1"/>
                </a:solidFill>
                <a:latin typeface="High Tower Text" panose="02040502050506030303" pitchFamily="18" charset="0"/>
              </a:rPr>
              <a:t>my heart thumping against my ribs</a:t>
            </a:r>
            <a:r>
              <a:rPr lang="en-GB" dirty="0" smtClean="0">
                <a:latin typeface="High Tower Text" panose="02040502050506030303" pitchFamily="18" charset="0"/>
              </a:rPr>
              <a:t>. I had no idea as to where I was. </a:t>
            </a:r>
            <a:r>
              <a:rPr lang="en-GB" dirty="0" smtClean="0">
                <a:solidFill>
                  <a:srgbClr val="00B050"/>
                </a:solidFill>
                <a:latin typeface="High Tower Text" panose="02040502050506030303" pitchFamily="18" charset="0"/>
              </a:rPr>
              <a:t>And then I saw it. </a:t>
            </a:r>
            <a:r>
              <a:rPr lang="en-GB" dirty="0" smtClean="0">
                <a:latin typeface="High Tower Text" panose="02040502050506030303" pitchFamily="18" charset="0"/>
              </a:rPr>
              <a:t>The large, leather strap, wood door with the padlock, the </a:t>
            </a:r>
            <a:r>
              <a:rPr lang="en-GB" dirty="0" smtClean="0">
                <a:solidFill>
                  <a:srgbClr val="FF0000"/>
                </a:solidFill>
                <a:latin typeface="High Tower Text" panose="02040502050506030303" pitchFamily="18" charset="0"/>
              </a:rPr>
              <a:t>cobwebbed</a:t>
            </a:r>
            <a:r>
              <a:rPr lang="en-GB" dirty="0" smtClean="0">
                <a:latin typeface="High Tower Text" panose="02040502050506030303" pitchFamily="18" charset="0"/>
              </a:rPr>
              <a:t> windows. Now, </a:t>
            </a:r>
            <a:r>
              <a:rPr lang="en-GB" i="1" dirty="0" smtClean="0">
                <a:latin typeface="High Tower Text" panose="02040502050506030303" pitchFamily="18" charset="0"/>
              </a:rPr>
              <a:t>this</a:t>
            </a:r>
            <a:r>
              <a:rPr lang="en-GB" dirty="0" smtClean="0">
                <a:latin typeface="High Tower Text" panose="02040502050506030303" pitchFamily="18" charset="0"/>
              </a:rPr>
              <a:t> I recognised. I tiptoed </a:t>
            </a:r>
            <a:r>
              <a:rPr lang="en-GB" dirty="0" smtClean="0">
                <a:solidFill>
                  <a:srgbClr val="FF0000"/>
                </a:solidFill>
                <a:latin typeface="High Tower Text" panose="02040502050506030303" pitchFamily="18" charset="0"/>
              </a:rPr>
              <a:t>cautiously</a:t>
            </a:r>
            <a:r>
              <a:rPr lang="en-GB" dirty="0" smtClean="0">
                <a:latin typeface="High Tower Text" panose="02040502050506030303" pitchFamily="18" charset="0"/>
              </a:rPr>
              <a:t> towards it. </a:t>
            </a:r>
            <a:r>
              <a:rPr lang="en-GB" dirty="0" smtClean="0">
                <a:solidFill>
                  <a:srgbClr val="00B050"/>
                </a:solidFill>
                <a:latin typeface="High Tower Text" panose="02040502050506030303" pitchFamily="18" charset="0"/>
              </a:rPr>
              <a:t>I remembered every step. But where from? When had I been here?</a:t>
            </a:r>
          </a:p>
          <a:p>
            <a:pPr marL="0" indent="0">
              <a:buFont typeface="Arial" panose="020B0604020202020204" pitchFamily="34" charset="0"/>
              <a:buNone/>
            </a:pPr>
            <a:r>
              <a:rPr lang="en-GB" dirty="0" smtClean="0">
                <a:latin typeface="High Tower Text" panose="02040502050506030303" pitchFamily="18" charset="0"/>
              </a:rPr>
              <a:t>A sense of </a:t>
            </a:r>
            <a:r>
              <a:rPr lang="en-GB" dirty="0" smtClean="0">
                <a:solidFill>
                  <a:srgbClr val="FF0000"/>
                </a:solidFill>
                <a:latin typeface="High Tower Text" panose="02040502050506030303" pitchFamily="18" charset="0"/>
              </a:rPr>
              <a:t>murky</a:t>
            </a:r>
            <a:r>
              <a:rPr lang="en-GB" dirty="0" smtClean="0">
                <a:latin typeface="High Tower Text" panose="02040502050506030303" pitchFamily="18" charset="0"/>
              </a:rPr>
              <a:t> </a:t>
            </a:r>
            <a:r>
              <a:rPr lang="en-GB" dirty="0" smtClean="0">
                <a:solidFill>
                  <a:srgbClr val="FF0000"/>
                </a:solidFill>
                <a:latin typeface="High Tower Text" panose="02040502050506030303" pitchFamily="18" charset="0"/>
              </a:rPr>
              <a:t>dread</a:t>
            </a:r>
            <a:r>
              <a:rPr lang="en-GB" dirty="0" smtClean="0">
                <a:latin typeface="High Tower Text" panose="02040502050506030303" pitchFamily="18" charset="0"/>
              </a:rPr>
              <a:t> filled my stomach and I paused to take a breath. I could see myself opening the door, </a:t>
            </a:r>
            <a:r>
              <a:rPr lang="en-GB" dirty="0" smtClean="0">
                <a:solidFill>
                  <a:schemeClr val="accent1"/>
                </a:solidFill>
                <a:latin typeface="High Tower Text" panose="02040502050506030303" pitchFamily="18" charset="0"/>
              </a:rPr>
              <a:t>the long out-stretched arm of a hallway </a:t>
            </a:r>
            <a:r>
              <a:rPr lang="en-GB" dirty="0" smtClean="0">
                <a:latin typeface="High Tower Text" panose="02040502050506030303" pitchFamily="18" charset="0"/>
              </a:rPr>
              <a:t>that lay behind. </a:t>
            </a:r>
            <a:r>
              <a:rPr lang="en-GB" dirty="0" smtClean="0">
                <a:solidFill>
                  <a:srgbClr val="00B050"/>
                </a:solidFill>
                <a:latin typeface="High Tower Text" panose="02040502050506030303" pitchFamily="18" charset="0"/>
              </a:rPr>
              <a:t>The room it led to. </a:t>
            </a:r>
            <a:r>
              <a:rPr lang="en-GB" dirty="0" smtClean="0">
                <a:latin typeface="High Tower Text" panose="02040502050506030303" pitchFamily="18" charset="0"/>
              </a:rPr>
              <a:t>My heart was </a:t>
            </a:r>
            <a:r>
              <a:rPr lang="en-GB" dirty="0" smtClean="0">
                <a:solidFill>
                  <a:srgbClr val="FF0000"/>
                </a:solidFill>
                <a:latin typeface="High Tower Text" panose="02040502050506030303" pitchFamily="18" charset="0"/>
              </a:rPr>
              <a:t>pounding</a:t>
            </a:r>
            <a:r>
              <a:rPr lang="en-GB" dirty="0" smtClean="0">
                <a:latin typeface="High Tower Text" panose="02040502050506030303" pitchFamily="18" charset="0"/>
              </a:rPr>
              <a:t> in my ears now. I could remember what was in that room…</a:t>
            </a:r>
            <a:r>
              <a:rPr lang="en-GB" dirty="0" smtClean="0">
                <a:solidFill>
                  <a:srgbClr val="00B050"/>
                </a:solidFill>
                <a:latin typeface="High Tower Text" panose="02040502050506030303" pitchFamily="18" charset="0"/>
              </a:rPr>
              <a:t>I turned and ran!</a:t>
            </a:r>
            <a:endParaRPr lang="en-GB" dirty="0">
              <a:solidFill>
                <a:srgbClr val="00B050"/>
              </a:solidFill>
              <a:latin typeface="High Tower Text" panose="02040502050506030303" pitchFamily="18" charset="0"/>
            </a:endParaRPr>
          </a:p>
        </p:txBody>
      </p:sp>
      <p:sp>
        <p:nvSpPr>
          <p:cNvPr id="6" name="Rectangle 5"/>
          <p:cNvSpPr/>
          <p:nvPr/>
        </p:nvSpPr>
        <p:spPr>
          <a:xfrm>
            <a:off x="1884407" y="5396013"/>
            <a:ext cx="7834389" cy="923330"/>
          </a:xfrm>
          <a:prstGeom prst="rect">
            <a:avLst/>
          </a:prstGeom>
          <a:noFill/>
        </p:spPr>
        <p:txBody>
          <a:bodyPr wrap="none" lIns="91440" tIns="45720" rIns="91440" bIns="45720">
            <a:spAutoFit/>
          </a:bodyPr>
          <a:lstStyle/>
          <a:p>
            <a:pPr algn="ctr"/>
            <a:r>
              <a:rPr lang="en-US" sz="5400" b="1" cap="none" spc="50" dirty="0" smtClean="0">
                <a:ln w="9525" cmpd="sng">
                  <a:solidFill>
                    <a:schemeClr val="accent1"/>
                  </a:solidFill>
                  <a:prstDash val="solid"/>
                </a:ln>
                <a:solidFill>
                  <a:srgbClr val="70AD47">
                    <a:tint val="1000"/>
                  </a:srgbClr>
                </a:solidFill>
                <a:effectLst>
                  <a:glow rad="38100">
                    <a:schemeClr val="accent1">
                      <a:alpha val="40000"/>
                    </a:schemeClr>
                  </a:glow>
                </a:effectLst>
              </a:rPr>
              <a:t>How could we improve it?</a:t>
            </a:r>
            <a:endParaRPr lang="en-US" sz="5400" b="1" cap="none" spc="50" dirty="0">
              <a:ln w="9525" cmpd="sng">
                <a:solidFill>
                  <a:schemeClr val="accent1"/>
                </a:solidFill>
                <a:prstDash val="solid"/>
              </a:ln>
              <a:solidFill>
                <a:srgbClr val="70AD47">
                  <a:tint val="1000"/>
                </a:srgbClr>
              </a:solidFill>
              <a:effectLst>
                <a:glow rad="38100">
                  <a:schemeClr val="accent1">
                    <a:alpha val="40000"/>
                  </a:schemeClr>
                </a:glow>
              </a:effectLst>
            </a:endParaRPr>
          </a:p>
        </p:txBody>
      </p:sp>
    </p:spTree>
    <p:extLst>
      <p:ext uri="{BB962C8B-B14F-4D97-AF65-F5344CB8AC3E}">
        <p14:creationId xmlns:p14="http://schemas.microsoft.com/office/powerpoint/2010/main" val="1975465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500" fill="hold"/>
                                        <p:tgtEl>
                                          <p:spTgt spid="6"/>
                                        </p:tgtEl>
                                        <p:attrNameLst>
                                          <p:attrName>ppt_x</p:attrName>
                                        </p:attrNameLst>
                                      </p:cBhvr>
                                      <p:tavLst>
                                        <p:tav tm="0">
                                          <p:val>
                                            <p:strVal val="#ppt_x"/>
                                          </p:val>
                                        </p:tav>
                                        <p:tav tm="100000">
                                          <p:val>
                                            <p:strVal val="#ppt_x"/>
                                          </p:val>
                                        </p:tav>
                                      </p:tavLst>
                                    </p:anim>
                                    <p:anim calcmode="lin" valueType="num">
                                      <p:cBhvr additive="base">
                                        <p:cTn id="3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7" grpId="0" animBg="1"/>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solidFill>
            <a:srgbClr val="FFC000">
              <a:alpha val="67000"/>
            </a:srgbClr>
          </a:solidFill>
        </p:spPr>
        <p:txBody>
          <a:bodyPr/>
          <a:lstStyle/>
          <a:p>
            <a:pPr algn="ctr"/>
            <a:r>
              <a:rPr lang="en-GB" dirty="0" smtClean="0">
                <a:solidFill>
                  <a:srgbClr val="00B050"/>
                </a:solidFill>
                <a:effectLst>
                  <a:outerShdw blurRad="38100" dist="38100" dir="2700000" algn="tl">
                    <a:srgbClr val="000000">
                      <a:alpha val="43137"/>
                    </a:srgbClr>
                  </a:outerShdw>
                </a:effectLst>
                <a:latin typeface="High Tower Text" panose="02040502050506030303" pitchFamily="18" charset="0"/>
              </a:rPr>
              <a:t>Writing your own Real Life Mystery</a:t>
            </a:r>
            <a:br>
              <a:rPr lang="en-GB" dirty="0" smtClean="0">
                <a:solidFill>
                  <a:srgbClr val="00B050"/>
                </a:solidFill>
                <a:effectLst>
                  <a:outerShdw blurRad="38100" dist="38100" dir="2700000" algn="tl">
                    <a:srgbClr val="000000">
                      <a:alpha val="43137"/>
                    </a:srgbClr>
                  </a:outerShdw>
                </a:effectLst>
                <a:latin typeface="High Tower Text" panose="02040502050506030303" pitchFamily="18" charset="0"/>
              </a:rPr>
            </a:br>
            <a:r>
              <a:rPr lang="en-GB" dirty="0" smtClean="0">
                <a:solidFill>
                  <a:srgbClr val="00B050"/>
                </a:solidFill>
                <a:effectLst>
                  <a:outerShdw blurRad="38100" dist="38100" dir="2700000" algn="tl">
                    <a:srgbClr val="000000">
                      <a:alpha val="43137"/>
                    </a:srgbClr>
                  </a:outerShdw>
                </a:effectLst>
                <a:latin typeface="High Tower Text" panose="02040502050506030303" pitchFamily="18" charset="0"/>
              </a:rPr>
              <a:t>(Tick off when completed)</a:t>
            </a:r>
            <a:endParaRPr lang="en-GB" dirty="0">
              <a:solidFill>
                <a:srgbClr val="00B050"/>
              </a:solidFill>
              <a:effectLst>
                <a:outerShdw blurRad="38100" dist="38100" dir="2700000" algn="tl">
                  <a:srgbClr val="000000">
                    <a:alpha val="43137"/>
                  </a:srgbClr>
                </a:outerShdw>
              </a:effectLst>
              <a:latin typeface="High Tower Text" panose="02040502050506030303" pitchFamily="18" charset="0"/>
            </a:endParaRPr>
          </a:p>
        </p:txBody>
      </p:sp>
      <p:sp>
        <p:nvSpPr>
          <p:cNvPr id="3" name="Content Placeholder 2"/>
          <p:cNvSpPr>
            <a:spLocks noGrp="1"/>
          </p:cNvSpPr>
          <p:nvPr>
            <p:ph idx="1"/>
          </p:nvPr>
        </p:nvSpPr>
        <p:spPr>
          <a:xfrm>
            <a:off x="1348740" y="1939925"/>
            <a:ext cx="8709660" cy="4351338"/>
          </a:xfrm>
          <a:solidFill>
            <a:srgbClr val="FFC000">
              <a:alpha val="76000"/>
            </a:srgbClr>
          </a:solidFill>
        </p:spPr>
        <p:txBody>
          <a:bodyPr/>
          <a:lstStyle/>
          <a:p>
            <a:pPr>
              <a:buFont typeface="Wingdings" panose="05000000000000000000" pitchFamily="2" charset="2"/>
              <a:buChar char="q"/>
            </a:pPr>
            <a:endParaRPr lang="en-GB" dirty="0" smtClean="0">
              <a:latin typeface="High Tower Text" panose="02040502050506030303" pitchFamily="18" charset="0"/>
            </a:endParaRPr>
          </a:p>
          <a:p>
            <a:pPr>
              <a:buFont typeface="Wingdings" panose="05000000000000000000" pitchFamily="2" charset="2"/>
              <a:buChar char="q"/>
            </a:pPr>
            <a:r>
              <a:rPr lang="en-GB" dirty="0" smtClean="0">
                <a:latin typeface="High Tower Text" panose="02040502050506030303" pitchFamily="18" charset="0"/>
              </a:rPr>
              <a:t>Include varied Mystery-appropriate vocabulary for deliberate effect</a:t>
            </a:r>
          </a:p>
          <a:p>
            <a:pPr>
              <a:buFont typeface="Wingdings" panose="05000000000000000000" pitchFamily="2" charset="2"/>
              <a:buChar char="q"/>
            </a:pPr>
            <a:r>
              <a:rPr lang="en-GB" dirty="0" smtClean="0">
                <a:latin typeface="High Tower Text" panose="02040502050506030303" pitchFamily="18" charset="0"/>
              </a:rPr>
              <a:t>Include effective linguistic devices</a:t>
            </a:r>
          </a:p>
          <a:p>
            <a:pPr>
              <a:buFont typeface="Wingdings" panose="05000000000000000000" pitchFamily="2" charset="2"/>
              <a:buChar char="q"/>
            </a:pPr>
            <a:r>
              <a:rPr lang="en-GB" dirty="0" smtClean="0">
                <a:latin typeface="High Tower Text" panose="02040502050506030303" pitchFamily="18" charset="0"/>
              </a:rPr>
              <a:t>Include effective structural devices</a:t>
            </a:r>
          </a:p>
          <a:p>
            <a:pPr>
              <a:buFont typeface="Wingdings" panose="05000000000000000000" pitchFamily="2" charset="2"/>
              <a:buChar char="q"/>
            </a:pPr>
            <a:r>
              <a:rPr lang="en-GB" dirty="0" smtClean="0">
                <a:latin typeface="High Tower Text" panose="02040502050506030303" pitchFamily="18" charset="0"/>
              </a:rPr>
              <a:t>Include varied sentence lengths for impact</a:t>
            </a:r>
          </a:p>
          <a:p>
            <a:pPr>
              <a:buFont typeface="Wingdings" panose="05000000000000000000" pitchFamily="2" charset="2"/>
              <a:buChar char="q"/>
            </a:pPr>
            <a:r>
              <a:rPr lang="en-GB" dirty="0" smtClean="0">
                <a:latin typeface="High Tower Text" panose="02040502050506030303" pitchFamily="18" charset="0"/>
              </a:rPr>
              <a:t>Include varied punctuation to show emotion and feeling.</a:t>
            </a:r>
            <a:endParaRPr lang="en-GB" dirty="0">
              <a:latin typeface="High Tower Text" panose="02040502050506030303" pitchFamily="18" charset="0"/>
            </a:endParaRPr>
          </a:p>
        </p:txBody>
      </p:sp>
      <p:sp>
        <p:nvSpPr>
          <p:cNvPr id="6" name="Rectangle 5"/>
          <p:cNvSpPr/>
          <p:nvPr/>
        </p:nvSpPr>
        <p:spPr>
          <a:xfrm rot="19794667">
            <a:off x="8346759" y="3616582"/>
            <a:ext cx="1753492" cy="646331"/>
          </a:xfrm>
          <a:prstGeom prst="rect">
            <a:avLst/>
          </a:prstGeom>
          <a:noFill/>
        </p:spPr>
        <p:txBody>
          <a:bodyPr wrap="none" lIns="91440" tIns="45720" rIns="91440" bIns="45720">
            <a:spAutoFit/>
          </a:bodyPr>
          <a:lstStyle/>
          <a:p>
            <a:pPr algn="ctr"/>
            <a:r>
              <a:rPr lang="en-US" sz="3600" b="1" cap="none" spc="0"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Mystery</a:t>
            </a:r>
            <a:endParaRPr lang="en-US" sz="36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5303" y="2758440"/>
            <a:ext cx="4099560" cy="4099560"/>
          </a:xfrm>
          <a:prstGeom prst="rect">
            <a:avLst/>
          </a:prstGeom>
        </p:spPr>
      </p:pic>
    </p:spTree>
    <p:extLst>
      <p:ext uri="{BB962C8B-B14F-4D97-AF65-F5344CB8AC3E}">
        <p14:creationId xmlns:p14="http://schemas.microsoft.com/office/powerpoint/2010/main" val="2552137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solidFill>
            <a:srgbClr val="FFC000">
              <a:alpha val="67000"/>
            </a:srgbClr>
          </a:solidFill>
        </p:spPr>
        <p:txBody>
          <a:bodyPr/>
          <a:lstStyle/>
          <a:p>
            <a:pPr algn="ctr"/>
            <a:r>
              <a:rPr lang="en-GB" dirty="0" smtClean="0">
                <a:latin typeface="High Tower Text" panose="02040502050506030303" pitchFamily="18" charset="0"/>
              </a:rPr>
              <a:t>How did you do? </a:t>
            </a:r>
            <a:r>
              <a:rPr lang="en-GB" dirty="0" smtClean="0">
                <a:solidFill>
                  <a:srgbClr val="C00000"/>
                </a:solidFill>
                <a:effectLst>
                  <a:outerShdw blurRad="38100" dist="38100" dir="2700000" algn="tl">
                    <a:srgbClr val="000000">
                      <a:alpha val="43137"/>
                    </a:srgbClr>
                  </a:outerShdw>
                </a:effectLst>
                <a:latin typeface="High Tower Text" panose="02040502050506030303" pitchFamily="18" charset="0"/>
              </a:rPr>
              <a:t>Proof check with your partner.</a:t>
            </a:r>
            <a:endParaRPr lang="en-GB" dirty="0">
              <a:solidFill>
                <a:srgbClr val="C00000"/>
              </a:solidFill>
              <a:effectLst>
                <a:outerShdw blurRad="38100" dist="38100" dir="2700000" algn="tl">
                  <a:srgbClr val="000000">
                    <a:alpha val="43137"/>
                  </a:srgbClr>
                </a:outerShdw>
              </a:effectLst>
              <a:latin typeface="High Tower Text" panose="02040502050506030303" pitchFamily="18" charset="0"/>
            </a:endParaRPr>
          </a:p>
        </p:txBody>
      </p:sp>
      <p:sp>
        <p:nvSpPr>
          <p:cNvPr id="3" name="Content Placeholder 2"/>
          <p:cNvSpPr>
            <a:spLocks noGrp="1"/>
          </p:cNvSpPr>
          <p:nvPr>
            <p:ph idx="1"/>
          </p:nvPr>
        </p:nvSpPr>
        <p:spPr>
          <a:xfrm>
            <a:off x="1348740" y="1939925"/>
            <a:ext cx="8709660" cy="4351338"/>
          </a:xfrm>
          <a:solidFill>
            <a:srgbClr val="FFC000">
              <a:alpha val="76000"/>
            </a:srgbClr>
          </a:solidFill>
        </p:spPr>
        <p:txBody>
          <a:bodyPr/>
          <a:lstStyle/>
          <a:p>
            <a:pPr>
              <a:buFont typeface="Wingdings" panose="05000000000000000000" pitchFamily="2" charset="2"/>
              <a:buChar char="q"/>
            </a:pPr>
            <a:endParaRPr lang="en-GB" dirty="0" smtClean="0">
              <a:latin typeface="High Tower Text" panose="02040502050506030303" pitchFamily="18" charset="0"/>
            </a:endParaRPr>
          </a:p>
          <a:p>
            <a:pPr>
              <a:buFont typeface="Wingdings" panose="05000000000000000000" pitchFamily="2" charset="2"/>
              <a:buChar char="q"/>
            </a:pPr>
            <a:r>
              <a:rPr lang="en-GB" dirty="0" smtClean="0">
                <a:solidFill>
                  <a:srgbClr val="C00000"/>
                </a:solidFill>
                <a:effectLst>
                  <a:outerShdw blurRad="38100" dist="38100" dir="2700000" algn="tl">
                    <a:srgbClr val="000000">
                      <a:alpha val="43137"/>
                    </a:srgbClr>
                  </a:outerShdw>
                </a:effectLst>
                <a:latin typeface="High Tower Text" panose="02040502050506030303" pitchFamily="18" charset="0"/>
              </a:rPr>
              <a:t>Included varied Mystery-appropriate vocabulary for deliberate effect</a:t>
            </a:r>
          </a:p>
          <a:p>
            <a:pPr>
              <a:buFont typeface="Wingdings" panose="05000000000000000000" pitchFamily="2" charset="2"/>
              <a:buChar char="q"/>
            </a:pPr>
            <a:r>
              <a:rPr lang="en-GB" dirty="0" smtClean="0">
                <a:solidFill>
                  <a:srgbClr val="C00000"/>
                </a:solidFill>
                <a:effectLst>
                  <a:outerShdw blurRad="38100" dist="38100" dir="2700000" algn="tl">
                    <a:srgbClr val="000000">
                      <a:alpha val="43137"/>
                    </a:srgbClr>
                  </a:outerShdw>
                </a:effectLst>
                <a:latin typeface="High Tower Text" panose="02040502050506030303" pitchFamily="18" charset="0"/>
              </a:rPr>
              <a:t>Included effective linguistic devices</a:t>
            </a:r>
          </a:p>
          <a:p>
            <a:pPr>
              <a:buFont typeface="Wingdings" panose="05000000000000000000" pitchFamily="2" charset="2"/>
              <a:buChar char="q"/>
            </a:pPr>
            <a:r>
              <a:rPr lang="en-GB" dirty="0" smtClean="0">
                <a:solidFill>
                  <a:srgbClr val="C00000"/>
                </a:solidFill>
                <a:effectLst>
                  <a:outerShdw blurRad="38100" dist="38100" dir="2700000" algn="tl">
                    <a:srgbClr val="000000">
                      <a:alpha val="43137"/>
                    </a:srgbClr>
                  </a:outerShdw>
                </a:effectLst>
                <a:latin typeface="High Tower Text" panose="02040502050506030303" pitchFamily="18" charset="0"/>
              </a:rPr>
              <a:t>Included effective structural devices</a:t>
            </a:r>
          </a:p>
          <a:p>
            <a:pPr>
              <a:buFont typeface="Wingdings" panose="05000000000000000000" pitchFamily="2" charset="2"/>
              <a:buChar char="q"/>
            </a:pPr>
            <a:r>
              <a:rPr lang="en-GB" dirty="0" smtClean="0">
                <a:solidFill>
                  <a:srgbClr val="C00000"/>
                </a:solidFill>
                <a:effectLst>
                  <a:outerShdw blurRad="38100" dist="38100" dir="2700000" algn="tl">
                    <a:srgbClr val="000000">
                      <a:alpha val="43137"/>
                    </a:srgbClr>
                  </a:outerShdw>
                </a:effectLst>
                <a:latin typeface="High Tower Text" panose="02040502050506030303" pitchFamily="18" charset="0"/>
              </a:rPr>
              <a:t>Included varied sentence lengths for impact</a:t>
            </a:r>
          </a:p>
          <a:p>
            <a:pPr>
              <a:buFont typeface="Wingdings" panose="05000000000000000000" pitchFamily="2" charset="2"/>
              <a:buChar char="q"/>
            </a:pPr>
            <a:r>
              <a:rPr lang="en-GB" dirty="0" smtClean="0">
                <a:solidFill>
                  <a:srgbClr val="C00000"/>
                </a:solidFill>
                <a:effectLst>
                  <a:outerShdw blurRad="38100" dist="38100" dir="2700000" algn="tl">
                    <a:srgbClr val="000000">
                      <a:alpha val="43137"/>
                    </a:srgbClr>
                  </a:outerShdw>
                </a:effectLst>
                <a:latin typeface="High Tower Text" panose="02040502050506030303" pitchFamily="18" charset="0"/>
              </a:rPr>
              <a:t>Included varied punctuation to show emotion and feeling.</a:t>
            </a:r>
          </a:p>
          <a:p>
            <a:pPr marL="0" indent="0">
              <a:buNone/>
            </a:pPr>
            <a:r>
              <a:rPr lang="en-GB" dirty="0" smtClean="0">
                <a:solidFill>
                  <a:srgbClr val="C00000"/>
                </a:solidFill>
                <a:effectLst>
                  <a:outerShdw blurRad="38100" dist="38100" dir="2700000" algn="tl">
                    <a:srgbClr val="000000">
                      <a:alpha val="43137"/>
                    </a:srgbClr>
                  </a:outerShdw>
                </a:effectLst>
                <a:latin typeface="High Tower Text" panose="02040502050506030303" pitchFamily="18" charset="0"/>
              </a:rPr>
              <a:t>Sign off with your name:_________________________</a:t>
            </a:r>
            <a:endParaRPr lang="en-GB" dirty="0">
              <a:solidFill>
                <a:srgbClr val="C00000"/>
              </a:solidFill>
              <a:effectLst>
                <a:outerShdw blurRad="38100" dist="38100" dir="2700000" algn="tl">
                  <a:srgbClr val="000000">
                    <a:alpha val="43137"/>
                  </a:srgbClr>
                </a:outerShdw>
              </a:effectLst>
              <a:latin typeface="High Tower Text" panose="02040502050506030303"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2071212"/>
            <a:ext cx="6801717" cy="4503420"/>
          </a:xfrm>
          <a:prstGeom prst="rect">
            <a:avLst/>
          </a:prstGeom>
        </p:spPr>
      </p:pic>
      <p:sp>
        <p:nvSpPr>
          <p:cNvPr id="6" name="Rectangle 5"/>
          <p:cNvSpPr/>
          <p:nvPr/>
        </p:nvSpPr>
        <p:spPr>
          <a:xfrm rot="20727400">
            <a:off x="9053867" y="3401130"/>
            <a:ext cx="1824119" cy="1200329"/>
          </a:xfrm>
          <a:prstGeom prst="rect">
            <a:avLst/>
          </a:prstGeom>
          <a:solidFill>
            <a:srgbClr val="FF0000"/>
          </a:solidFill>
          <a:ln>
            <a:solidFill>
              <a:schemeClr val="tx1"/>
            </a:solidFill>
          </a:ln>
        </p:spPr>
        <p:txBody>
          <a:bodyPr wrap="square" lIns="91440" tIns="45720" rIns="91440" bIns="45720">
            <a:spAutoFit/>
          </a:bodyPr>
          <a:lstStyle/>
          <a:p>
            <a:pPr algn="ctr"/>
            <a:r>
              <a:rPr lang="en-US" sz="3600" b="1" cap="none" spc="0"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2 stars &amp; a wish</a:t>
            </a:r>
            <a:endParaRPr lang="en-US" sz="36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Tree>
    <p:extLst>
      <p:ext uri="{BB962C8B-B14F-4D97-AF65-F5344CB8AC3E}">
        <p14:creationId xmlns:p14="http://schemas.microsoft.com/office/powerpoint/2010/main" val="967372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219</TotalTime>
  <Words>984</Words>
  <Application>Microsoft Office PowerPoint</Application>
  <PresentationFormat>Widescreen</PresentationFormat>
  <Paragraphs>133</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Calibri Light</vt:lpstr>
      <vt:lpstr>Freestyle Script</vt:lpstr>
      <vt:lpstr>High Tower Text</vt:lpstr>
      <vt:lpstr>Wingdings</vt:lpstr>
      <vt:lpstr>Office Theme</vt:lpstr>
      <vt:lpstr>Real Life Mysteries</vt:lpstr>
      <vt:lpstr>What is a mystery?</vt:lpstr>
      <vt:lpstr>What is a mystery?</vt:lpstr>
      <vt:lpstr>The Mystery of The Bermuda Triangle</vt:lpstr>
      <vt:lpstr>The Mystery of The Loch Ness Monster</vt:lpstr>
      <vt:lpstr>What real life mysteries have you experienced/witnessed?</vt:lpstr>
      <vt:lpstr>What is an out-of-body experience?</vt:lpstr>
      <vt:lpstr>What is déjà vu?</vt:lpstr>
      <vt:lpstr>PowerPoint Presentation</vt:lpstr>
      <vt:lpstr>Planning your own Real-Life Mystery</vt:lpstr>
      <vt:lpstr>What makes this writing mysterious?</vt:lpstr>
      <vt:lpstr>Writing your own Real Life Mystery (Tick off when completed)</vt:lpstr>
      <vt:lpstr>How did you do? Proof check with your partner.</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Real Life Mysteries</dc:title>
  <dc:creator>Coates R, Ms (English)</dc:creator>
  <cp:lastModifiedBy>Coates R, Ms (English)</cp:lastModifiedBy>
  <cp:revision>10</cp:revision>
  <dcterms:created xsi:type="dcterms:W3CDTF">2017-03-23T07:25:58Z</dcterms:created>
  <dcterms:modified xsi:type="dcterms:W3CDTF">2017-03-23T11:05:51Z</dcterms:modified>
</cp:coreProperties>
</file>