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4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F1B5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045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75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16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570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588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13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41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032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807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706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78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4855F-0F36-48C4-80F1-0557B0EB2EDF}" type="datetimeFigureOut">
              <a:rPr lang="en-GB" smtClean="0"/>
              <a:t>23/03/2017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5AC9F-D9B3-4EB1-8DBC-CFC802AA8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407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dvTFgzkS5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75" y="2001910"/>
            <a:ext cx="8096250" cy="3333750"/>
          </a:xfrm>
        </p:spPr>
      </p:pic>
    </p:spTree>
    <p:extLst>
      <p:ext uri="{BB962C8B-B14F-4D97-AF65-F5344CB8AC3E}">
        <p14:creationId xmlns:p14="http://schemas.microsoft.com/office/powerpoint/2010/main" val="365437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Prestige Elite Std" panose="02060509020206020304" pitchFamily="49" charset="0"/>
                <a:cs typeface="Mongolian Baiti" panose="03000500000000000000" pitchFamily="66" charset="0"/>
              </a:rPr>
              <a:t>Behaviour Matters</a:t>
            </a:r>
            <a:endParaRPr lang="en-GB" dirty="0">
              <a:latin typeface="Prestige Elite Std" panose="02060509020206020304" pitchFamily="49" charset="0"/>
              <a:cs typeface="Mongolian Baiti" panose="030005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047" y="1205490"/>
            <a:ext cx="4985905" cy="498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85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ular Callout 4"/>
          <p:cNvSpPr/>
          <p:nvPr/>
        </p:nvSpPr>
        <p:spPr>
          <a:xfrm>
            <a:off x="838200" y="2389909"/>
            <a:ext cx="9573491" cy="1122218"/>
          </a:xfrm>
          <a:prstGeom prst="wedgeRectCallout">
            <a:avLst>
              <a:gd name="adj1" fmla="val -39936"/>
              <a:gd name="adj2" fmla="val 13101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Not just because we ‘say so’ as teachers…</a:t>
            </a:r>
            <a:endParaRPr lang="en-GB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Adobe Arabic" panose="02040503050201020203" pitchFamily="18" charset="-78"/>
                <a:cs typeface="Adobe Arabic" panose="02040503050201020203" pitchFamily="18" charset="-78"/>
              </a:rPr>
              <a:t>According to the dictionary…</a:t>
            </a:r>
          </a:p>
          <a:p>
            <a:pPr marL="0" indent="0">
              <a:buNone/>
            </a:pPr>
            <a:r>
              <a:rPr lang="en-GB" sz="4000" dirty="0" smtClean="0">
                <a:latin typeface="Adobe Arabic" panose="02040503050201020203" pitchFamily="18" charset="-78"/>
                <a:cs typeface="Adobe Arabic" panose="02040503050201020203" pitchFamily="18" charset="-78"/>
              </a:rPr>
              <a:t>Behaviour is “the </a:t>
            </a:r>
            <a:r>
              <a:rPr lang="en-GB" sz="4000" dirty="0">
                <a:latin typeface="Adobe Arabic" panose="02040503050201020203" pitchFamily="18" charset="-78"/>
                <a:cs typeface="Adobe Arabic" panose="02040503050201020203" pitchFamily="18" charset="-78"/>
              </a:rPr>
              <a:t>way in which one acts or conducts oneself, especially towards others</a:t>
            </a:r>
            <a:r>
              <a:rPr lang="en-GB" sz="4000" dirty="0" smtClean="0">
                <a:latin typeface="Adobe Arabic" panose="02040503050201020203" pitchFamily="18" charset="-78"/>
                <a:cs typeface="Adobe Arabic" panose="02040503050201020203" pitchFamily="18" charset="-78"/>
              </a:rPr>
              <a:t>.”</a:t>
            </a:r>
            <a:endParaRPr lang="en-GB" sz="4000" dirty="0"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029" y="3663577"/>
            <a:ext cx="1908213" cy="27312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" y="4001294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77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1182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As people, our behaviour not only impacts upon our lives but also, more seriously perhaps, if affects the lives of those around us.</a:t>
            </a:r>
            <a:endParaRPr lang="en-GB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0" y="2930235"/>
            <a:ext cx="10515600" cy="3277899"/>
          </a:xfrm>
          <a:solidFill>
            <a:srgbClr val="FFFF00"/>
          </a:solidFill>
          <a:ln>
            <a:solidFill>
              <a:srgbClr val="00206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If you are known for your </a:t>
            </a:r>
            <a:r>
              <a:rPr lang="en-GB" b="1" dirty="0" smtClean="0">
                <a:solidFill>
                  <a:srgbClr val="C000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bad</a:t>
            </a:r>
            <a:r>
              <a:rPr lang="en-GB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 behaviour…why would people want to be associated with you?</a:t>
            </a:r>
          </a:p>
          <a:p>
            <a:pPr marL="0" indent="0">
              <a:buNone/>
            </a:pPr>
            <a:endParaRPr lang="en-GB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If you are known for your </a:t>
            </a:r>
            <a:r>
              <a:rPr lang="en-GB" b="1" dirty="0" smtClean="0">
                <a:solidFill>
                  <a:srgbClr val="00B05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good</a:t>
            </a:r>
            <a:r>
              <a:rPr lang="en-GB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 behaviour…why wouldn’t people want to be associated with you?</a:t>
            </a:r>
            <a:endParaRPr lang="en-GB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58" y="3034145"/>
            <a:ext cx="1165080" cy="9975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94558" y="4488872"/>
            <a:ext cx="1165080" cy="99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8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Prestige Elite Std" panose="02060509020206020304" pitchFamily="49" charset="0"/>
              </a:rPr>
              <a:t>So, how do </a:t>
            </a:r>
            <a:r>
              <a:rPr lang="en-GB" b="1" dirty="0" smtClean="0">
                <a:latin typeface="Prestige Elite Std" panose="02060509020206020304" pitchFamily="49" charset="0"/>
              </a:rPr>
              <a:t>YOU</a:t>
            </a:r>
            <a:r>
              <a:rPr lang="en-GB" dirty="0" smtClean="0">
                <a:latin typeface="Prestige Elite Std" panose="02060509020206020304" pitchFamily="49" charset="0"/>
              </a:rPr>
              <a:t> behave?</a:t>
            </a:r>
            <a:endParaRPr lang="en-GB" dirty="0">
              <a:latin typeface="Prestige Elite Std" panose="02060509020206020304" pitchFamily="49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05545"/>
            <a:ext cx="10515600" cy="337141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Prestige Elite Std" panose="02060509020206020304" pitchFamily="49" charset="0"/>
              </a:rPr>
              <a:t>Is your behaviour something that creates a good reputation?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Prestige Elite Std" panose="02060509020206020304" pitchFamily="49" charset="0"/>
              </a:rPr>
              <a:t>Is your behaviour a concern that is damaging others’ views of you?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Prestige Elite Std" panose="02060509020206020304" pitchFamily="49" charset="0"/>
              </a:rPr>
              <a:t>Is it something you’re proud of?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Prestige Elite Std" panose="02060509020206020304" pitchFamily="49" charset="0"/>
              </a:rPr>
              <a:t>Is it something you should change?</a:t>
            </a:r>
            <a:endParaRPr lang="en-GB" dirty="0">
              <a:latin typeface="Prestige Elite Std" panose="02060509020206020304" pitchFamily="49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9179" y="1512608"/>
            <a:ext cx="260840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cropolisNow" panose="00000400000000000000" pitchFamily="2" charset="2"/>
              </a:rPr>
              <a:t>Think</a:t>
            </a:r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cropolisNow" panose="00000400000000000000" pitchFamily="2" charset="2"/>
              </a:rPr>
              <a:t>!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cropolisNow" panose="000004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49052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Callout 5"/>
          <p:cNvSpPr/>
          <p:nvPr/>
        </p:nvSpPr>
        <p:spPr>
          <a:xfrm>
            <a:off x="93519" y="1298864"/>
            <a:ext cx="11585864" cy="2088572"/>
          </a:xfrm>
          <a:prstGeom prst="wedgeEllipseCallout">
            <a:avLst>
              <a:gd name="adj1" fmla="val 28853"/>
              <a:gd name="adj2" fmla="val 8588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Mahatma Gandhi said…</a:t>
            </a:r>
            <a:endParaRPr lang="en-GB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>
                <a:latin typeface="Prestige Elite Std" panose="02060509020206020304" pitchFamily="49" charset="0"/>
              </a:rPr>
              <a:t>“Behaviour is the mirror in which we can display our image.”</a:t>
            </a:r>
            <a:endParaRPr lang="en-GB" sz="4000" dirty="0">
              <a:latin typeface="Prestige Elite Std" panose="02060509020206020304" pitchFamily="49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48145" y="3757044"/>
            <a:ext cx="780357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So why would you want that image to be bad?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231" y="2573117"/>
            <a:ext cx="4571428" cy="341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51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the following clip on behaviour in class…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Mongolian Baiti" panose="03000500000000000000" pitchFamily="66" charset="0"/>
                <a:cs typeface="Mongolian Baiti" panose="03000500000000000000" pitchFamily="66" charset="0"/>
                <a:hlinkClick r:id="rId2"/>
              </a:rPr>
              <a:t>https://www.youtube.com/watch?v=ddvTFgzkS5M</a:t>
            </a:r>
            <a:endParaRPr lang="en-GB" dirty="0" smtClean="0"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marL="0" indent="0">
              <a:buNone/>
            </a:pPr>
            <a:endParaRPr lang="en-GB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Consider: do you </a:t>
            </a:r>
            <a:r>
              <a:rPr lang="en-GB" sz="3600" b="1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automatically</a:t>
            </a:r>
            <a:r>
              <a:rPr lang="en-GB" sz="3600" dirty="0" smtClean="0">
                <a:latin typeface="Mongolian Baiti" panose="03000500000000000000" pitchFamily="66" charset="0"/>
                <a:cs typeface="Mongolian Baiti" panose="03000500000000000000" pitchFamily="66" charset="0"/>
              </a:rPr>
              <a:t> do all these things?</a:t>
            </a:r>
            <a:endParaRPr lang="en-GB" sz="36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35960" y="4001294"/>
            <a:ext cx="10120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cropolisNow" panose="00000400000000000000" pitchFamily="2" charset="2"/>
              </a:rPr>
              <a:t>Because these are the basics.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cropolisNow" panose="000004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97769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297873" y="4622512"/>
            <a:ext cx="6234545" cy="886257"/>
          </a:xfrm>
          <a:prstGeom prst="wedgeRoundRectCallout">
            <a:avLst>
              <a:gd name="adj1" fmla="val -6333"/>
              <a:gd name="adj2" fmla="val -117338"/>
              <a:gd name="adj3" fmla="val 16667"/>
            </a:avLst>
          </a:prstGeom>
          <a:solidFill>
            <a:srgbClr val="F1B5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ular Callout 4"/>
          <p:cNvSpPr/>
          <p:nvPr/>
        </p:nvSpPr>
        <p:spPr>
          <a:xfrm>
            <a:off x="5753100" y="3198164"/>
            <a:ext cx="6234545" cy="803130"/>
          </a:xfrm>
          <a:prstGeom prst="wedgeRoundRectCallout">
            <a:avLst>
              <a:gd name="adj1" fmla="val 41000"/>
              <a:gd name="adj2" fmla="val 85789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ular Callout 3"/>
          <p:cNvSpPr/>
          <p:nvPr/>
        </p:nvSpPr>
        <p:spPr>
          <a:xfrm>
            <a:off x="716973" y="1690688"/>
            <a:ext cx="6234545" cy="803130"/>
          </a:xfrm>
          <a:prstGeom prst="wedgeRoundRectCallout">
            <a:avLst>
              <a:gd name="adj1" fmla="val 8000"/>
              <a:gd name="adj2" fmla="val 9613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Prestige Elite Std" panose="02060509020206020304" pitchFamily="49" charset="0"/>
              </a:rPr>
              <a:t>The excuses we give…</a:t>
            </a:r>
            <a:endParaRPr lang="en-GB" dirty="0">
              <a:latin typeface="Prestige Elite Std" panose="02060509020206020304" pitchFamily="49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Prestige Elite Std" panose="02060509020206020304" pitchFamily="49" charset="0"/>
              </a:rPr>
              <a:t>“everyone else is talking…”</a:t>
            </a:r>
          </a:p>
          <a:p>
            <a:pPr marL="0" indent="0">
              <a:buNone/>
            </a:pPr>
            <a:endParaRPr lang="en-GB" dirty="0" smtClean="0">
              <a:latin typeface="Prestige Elite Std" panose="02060509020206020304" pitchFamily="49" charset="0"/>
            </a:endParaRPr>
          </a:p>
          <a:p>
            <a:pPr marL="0" indent="0">
              <a:buNone/>
            </a:pPr>
            <a:endParaRPr lang="en-GB" dirty="0">
              <a:latin typeface="Prestige Elite Std" panose="02060509020206020304" pitchFamily="49" charset="0"/>
            </a:endParaRPr>
          </a:p>
          <a:p>
            <a:pPr marL="0" indent="0">
              <a:buNone/>
            </a:pPr>
            <a:r>
              <a:rPr lang="en-GB" dirty="0" smtClean="0">
                <a:latin typeface="Prestige Elite Std" panose="02060509020206020304" pitchFamily="49" charset="0"/>
              </a:rPr>
              <a:t>						“it wasn’t JUST me…”</a:t>
            </a:r>
          </a:p>
          <a:p>
            <a:pPr marL="0" indent="0">
              <a:buNone/>
            </a:pPr>
            <a:endParaRPr lang="en-GB" dirty="0" smtClean="0">
              <a:latin typeface="Prestige Elite Std" panose="02060509020206020304" pitchFamily="49" charset="0"/>
            </a:endParaRPr>
          </a:p>
          <a:p>
            <a:pPr marL="0" indent="0">
              <a:buNone/>
            </a:pPr>
            <a:endParaRPr lang="en-GB" dirty="0">
              <a:latin typeface="Prestige Elite Std" panose="02060509020206020304" pitchFamily="49" charset="0"/>
            </a:endParaRPr>
          </a:p>
          <a:p>
            <a:pPr marL="0" indent="0">
              <a:buNone/>
            </a:pPr>
            <a:r>
              <a:rPr lang="en-GB" dirty="0" smtClean="0">
                <a:latin typeface="Prestige Elite Std" panose="02060509020206020304" pitchFamily="49" charset="0"/>
              </a:rPr>
              <a:t>“I’m just distracted.”</a:t>
            </a:r>
            <a:endParaRPr lang="en-GB" dirty="0">
              <a:latin typeface="Prestige Elite Std" panose="02060509020206020304" pitchFamily="49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29886" y="1690688"/>
            <a:ext cx="8534709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99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cropolisNow" panose="00000400000000000000" pitchFamily="2" charset="2"/>
              </a:rPr>
              <a:t>THINK!</a:t>
            </a:r>
            <a:endParaRPr lang="en-US" sz="199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cropolisNow" panose="00000400000000000000" pitchFamily="2" charset="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7818" y="1257300"/>
            <a:ext cx="11856027" cy="5293757"/>
          </a:xfrm>
          <a:prstGeom prst="rect">
            <a:avLst/>
          </a:prstGeom>
          <a:solidFill>
            <a:srgbClr val="800080"/>
          </a:solidFill>
        </p:spPr>
        <p:txBody>
          <a:bodyPr wrap="square" rtlCol="0">
            <a:spAutoFit/>
          </a:bodyPr>
          <a:lstStyle/>
          <a:p>
            <a:endParaRPr lang="en-GB" dirty="0" smtClean="0">
              <a:solidFill>
                <a:schemeClr val="bg1"/>
              </a:solidFill>
              <a:latin typeface="Prestige Elite Std" panose="02060509020206020304" pitchFamily="49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4000" dirty="0" smtClean="0">
                <a:solidFill>
                  <a:schemeClr val="bg1"/>
                </a:solidFill>
                <a:latin typeface="Prestige Elite Std" panose="02060509020206020304" pitchFamily="49" charset="0"/>
              </a:rPr>
              <a:t>On your exam results, no one else’s names will be printed. Only yours.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4000" dirty="0" smtClean="0">
                <a:solidFill>
                  <a:schemeClr val="bg1"/>
                </a:solidFill>
                <a:latin typeface="Prestige Elite Std" panose="02060509020206020304" pitchFamily="49" charset="0"/>
              </a:rPr>
              <a:t>No one is going to remember all the positive behaviour because it’s overshadowed by the bad.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4000" dirty="0" smtClean="0">
                <a:solidFill>
                  <a:schemeClr val="bg1"/>
                </a:solidFill>
                <a:latin typeface="Prestige Elite Std" panose="02060509020206020304" pitchFamily="49" charset="0"/>
              </a:rPr>
              <a:t>There’ll be no extra marks for you because Student X was also talking.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4000" dirty="0" smtClean="0">
                <a:solidFill>
                  <a:schemeClr val="bg1"/>
                </a:solidFill>
                <a:latin typeface="Prestige Elite Std" panose="02060509020206020304" pitchFamily="49" charset="0"/>
              </a:rPr>
              <a:t>You alone face the consequence.</a:t>
            </a:r>
            <a:endParaRPr lang="en-GB" sz="4000" dirty="0">
              <a:solidFill>
                <a:schemeClr val="bg1"/>
              </a:solidFill>
              <a:latin typeface="Prestige Elite Std" panose="020605090202060203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17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80160" y="994410"/>
            <a:ext cx="9841230" cy="497205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3754" y="1174173"/>
            <a:ext cx="6089073" cy="500279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sz="2400" dirty="0" smtClean="0">
                <a:latin typeface="Prestige Elite Std" panose="02060509020206020304" pitchFamily="49" charset="0"/>
              </a:rPr>
              <a:t>You are intelligent individuals who realise bad behaviour has a negative impact on you and others.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 smtClean="0">
                <a:latin typeface="Prestige Elite Std" panose="02060509020206020304" pitchFamily="49" charset="0"/>
              </a:rPr>
              <a:t>You don’t want your future reputation to be tainted by moments of silliness or immaturity.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 smtClean="0">
                <a:latin typeface="Prestige Elite Std" panose="02060509020206020304" pitchFamily="49" charset="0"/>
              </a:rPr>
              <a:t>You don’t want one or two bad mistakes to follow you into your future.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 smtClean="0">
                <a:latin typeface="Prestige Elite Std" panose="02060509020206020304" pitchFamily="49" charset="0"/>
              </a:rPr>
              <a:t>You are better than bad behaviour.</a:t>
            </a:r>
          </a:p>
          <a:p>
            <a:pPr marL="0" indent="0">
              <a:buNone/>
            </a:pPr>
            <a:endParaRPr lang="en-GB" dirty="0">
              <a:latin typeface="Prestige Elite Std" panose="02060509020206020304" pitchFamily="49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Prestige Elite Std" panose="02060509020206020304" pitchFamily="49" charset="0"/>
              </a:rPr>
              <a:t>It’s not about scaring you…</a:t>
            </a:r>
            <a:endParaRPr lang="en-GB" dirty="0">
              <a:latin typeface="Prestige Elite Std" panose="02060509020206020304" pitchFamily="49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69796" y="5681407"/>
            <a:ext cx="6452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cropolisNow" panose="00000400000000000000" pitchFamily="2" charset="2"/>
              </a:rPr>
              <a:t>It’s in your hands.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cropolisNow" panose="00000400000000000000" pitchFamily="2" charset="2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" y="-131515"/>
            <a:ext cx="12119264" cy="716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331</Words>
  <Application>Microsoft Office PowerPoint</Application>
  <PresentationFormat>Widescreen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AcropolisNow</vt:lpstr>
      <vt:lpstr>Adobe Arabic</vt:lpstr>
      <vt:lpstr>Arial</vt:lpstr>
      <vt:lpstr>Calibri</vt:lpstr>
      <vt:lpstr>Calibri Light</vt:lpstr>
      <vt:lpstr>Mongolian Baiti</vt:lpstr>
      <vt:lpstr>Prestige Elite Std</vt:lpstr>
      <vt:lpstr>Wingdings</vt:lpstr>
      <vt:lpstr>Office Theme</vt:lpstr>
      <vt:lpstr>PowerPoint Presentation</vt:lpstr>
      <vt:lpstr>Behaviour Matters</vt:lpstr>
      <vt:lpstr>Not just because we ‘say so’ as teachers…</vt:lpstr>
      <vt:lpstr>As people, our behaviour not only impacts upon our lives but also, more seriously perhaps, if affects the lives of those around us.</vt:lpstr>
      <vt:lpstr>So, how do YOU behave?</vt:lpstr>
      <vt:lpstr>Mahatma Gandhi said…</vt:lpstr>
      <vt:lpstr>Watch the following clip on behaviour in class…</vt:lpstr>
      <vt:lpstr>The excuses we give…</vt:lpstr>
      <vt:lpstr>It’s not about scaring you…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Coates R, Ms (English)</dc:creator>
  <cp:lastModifiedBy>Coates R, Ms (English)</cp:lastModifiedBy>
  <cp:revision>4</cp:revision>
  <dcterms:created xsi:type="dcterms:W3CDTF">2017-01-19T13:44:57Z</dcterms:created>
  <dcterms:modified xsi:type="dcterms:W3CDTF">2017-03-23T11:42:44Z</dcterms:modified>
</cp:coreProperties>
</file>