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10"/>
  </p:notesMasterIdLst>
  <p:handoutMasterIdLst>
    <p:handoutMasterId r:id="rId11"/>
  </p:handoutMasterIdLst>
  <p:sldIdLst>
    <p:sldId id="256" r:id="rId3"/>
    <p:sldId id="258" r:id="rId4"/>
    <p:sldId id="264" r:id="rId5"/>
    <p:sldId id="265" r:id="rId6"/>
    <p:sldId id="263" r:id="rId7"/>
    <p:sldId id="260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40">
          <p15:clr>
            <a:srgbClr val="A4A3A4"/>
          </p15:clr>
        </p15:guide>
        <p15:guide id="2" orient="horz" pos="2504">
          <p15:clr>
            <a:srgbClr val="A4A3A4"/>
          </p15:clr>
        </p15:guide>
        <p15:guide id="3" pos="3264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B6E6"/>
    <a:srgbClr val="A6BBC8"/>
    <a:srgbClr val="00BFB3"/>
    <a:srgbClr val="CE0037"/>
    <a:srgbClr val="00A9E0"/>
    <a:srgbClr val="F1B434"/>
    <a:srgbClr val="9FAEE5"/>
    <a:srgbClr val="B5BD00"/>
    <a:srgbClr val="702F8A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89747"/>
  </p:normalViewPr>
  <p:slideViewPr>
    <p:cSldViewPr snapToGrid="0" snapToObjects="1" showGuides="1">
      <p:cViewPr varScale="1">
        <p:scale>
          <a:sx n="66" d="100"/>
          <a:sy n="66" d="100"/>
        </p:scale>
        <p:origin x="1024" y="52"/>
      </p:cViewPr>
      <p:guideLst>
        <p:guide orient="horz" pos="3640"/>
        <p:guide orient="horz" pos="2504"/>
        <p:guide pos="32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ource Sans Pro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040536-42AE-0940-B1D8-28D002B9A2FA}" type="datetimeFigureOut">
              <a:rPr lang="en-US" smtClean="0">
                <a:latin typeface="Source Sans Pro"/>
              </a:rPr>
              <a:t>6/8/2020</a:t>
            </a:fld>
            <a:endParaRPr lang="en-US" dirty="0">
              <a:latin typeface="Source Sans Pro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Source Sans Pro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4C26B-855F-CF4A-A252-EF83F4FD0F28}" type="slidenum">
              <a:rPr lang="en-US" smtClean="0">
                <a:latin typeface="Source Sans Pro"/>
              </a:rPr>
              <a:t>‹#›</a:t>
            </a:fld>
            <a:endParaRPr lang="en-US" dirty="0">
              <a:latin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703236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1B09E3-DCE4-4B4B-925B-6DDD2B9FA581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70D1A3-0CD6-CA47-8662-F58402F7DB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3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743200"/>
            <a:ext cx="77724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672840"/>
            <a:ext cx="6400800" cy="635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38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090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557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004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743200"/>
            <a:ext cx="77724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672840"/>
            <a:ext cx="6400800" cy="63500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711825"/>
            <a:ext cx="1400810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7705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511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441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B1DCE-078B-9B45-8AF1-08EF51FD2ECA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035AD-ED86-F747-91EE-6D9099079B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736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606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608900"/>
            <a:ext cx="8229600" cy="3517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/>
                <a:cs typeface="Source Sans Pro"/>
              </a:defRPr>
            </a:lvl1pPr>
          </a:lstStyle>
          <a:p>
            <a:fld id="{938B1DCE-078B-9B45-8AF1-08EF51FD2ECA}" type="datetimeFigureOut">
              <a:rPr lang="en-US" smtClean="0"/>
              <a:pPr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/>
                <a:cs typeface="Source Sans Pro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/>
                <a:cs typeface="Source Sans Pro"/>
              </a:defRPr>
            </a:lvl1pPr>
          </a:lstStyle>
          <a:p>
            <a:fld id="{CC2035AD-ED86-F747-91EE-6D9099079B32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9602301" y="373598"/>
            <a:ext cx="2176315" cy="962352"/>
            <a:chOff x="7550001" y="1111278"/>
            <a:chExt cx="962352" cy="962352"/>
          </a:xfrm>
        </p:grpSpPr>
        <p:sp>
          <p:nvSpPr>
            <p:cNvPr id="29" name="Rectangle 28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solidFill>
              <a:srgbClr val="702F8A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30" name="TextBox 29"/>
            <p:cNvSpPr txBox="1"/>
            <p:nvPr userDrawn="1"/>
          </p:nvSpPr>
          <p:spPr>
            <a:xfrm>
              <a:off x="7604840" y="1315455"/>
              <a:ext cx="78349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112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47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138</a:t>
              </a:r>
            </a:p>
          </p:txBody>
        </p:sp>
      </p:grpSp>
      <p:grpSp>
        <p:nvGrpSpPr>
          <p:cNvPr id="31" name="Group 30"/>
          <p:cNvGrpSpPr/>
          <p:nvPr userDrawn="1"/>
        </p:nvGrpSpPr>
        <p:grpSpPr>
          <a:xfrm>
            <a:off x="9602302" y="3256124"/>
            <a:ext cx="962352" cy="962352"/>
            <a:chOff x="7550001" y="1111278"/>
            <a:chExt cx="962352" cy="962352"/>
          </a:xfrm>
          <a:solidFill>
            <a:srgbClr val="0099FF"/>
          </a:solidFill>
        </p:grpSpPr>
        <p:sp>
          <p:nvSpPr>
            <p:cNvPr id="32" name="Rectangle 31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solidFill>
              <a:srgbClr val="F1B434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solidFill>
              <a:srgbClr val="F1B434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241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52</a:t>
              </a:r>
            </a:p>
          </p:txBody>
        </p:sp>
      </p:grpSp>
      <p:grpSp>
        <p:nvGrpSpPr>
          <p:cNvPr id="34" name="Group 33"/>
          <p:cNvGrpSpPr/>
          <p:nvPr userDrawn="1"/>
        </p:nvGrpSpPr>
        <p:grpSpPr>
          <a:xfrm>
            <a:off x="9602302" y="4578225"/>
            <a:ext cx="962352" cy="962352"/>
            <a:chOff x="7550001" y="1111278"/>
            <a:chExt cx="962352" cy="962352"/>
          </a:xfrm>
          <a:solidFill>
            <a:srgbClr val="CE0037"/>
          </a:solidFill>
        </p:grpSpPr>
        <p:sp>
          <p:nvSpPr>
            <p:cNvPr id="35" name="Rectangle 34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36" name="TextBox 35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206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55</a:t>
              </a:r>
            </a:p>
          </p:txBody>
        </p:sp>
      </p:grpSp>
      <p:grpSp>
        <p:nvGrpSpPr>
          <p:cNvPr id="37" name="Group 36"/>
          <p:cNvGrpSpPr/>
          <p:nvPr userDrawn="1"/>
        </p:nvGrpSpPr>
        <p:grpSpPr>
          <a:xfrm>
            <a:off x="10816265" y="3256124"/>
            <a:ext cx="962352" cy="962352"/>
            <a:chOff x="7550001" y="1111278"/>
            <a:chExt cx="962352" cy="962352"/>
          </a:xfrm>
          <a:solidFill>
            <a:srgbClr val="00A9E0"/>
          </a:solidFill>
        </p:grpSpPr>
        <p:sp>
          <p:nvSpPr>
            <p:cNvPr id="38" name="Rectangle 37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39" name="TextBox 38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169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224</a:t>
              </a:r>
            </a:p>
          </p:txBody>
        </p:sp>
      </p:grpSp>
      <p:grpSp>
        <p:nvGrpSpPr>
          <p:cNvPr id="40" name="Group 39"/>
          <p:cNvGrpSpPr/>
          <p:nvPr userDrawn="1"/>
        </p:nvGrpSpPr>
        <p:grpSpPr>
          <a:xfrm>
            <a:off x="10816265" y="4578225"/>
            <a:ext cx="962352" cy="962352"/>
            <a:chOff x="7550001" y="1111278"/>
            <a:chExt cx="962352" cy="962352"/>
          </a:xfrm>
          <a:solidFill>
            <a:srgbClr val="00BFB3"/>
          </a:solidFill>
        </p:grpSpPr>
        <p:sp>
          <p:nvSpPr>
            <p:cNvPr id="41" name="Rectangle 40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42" name="TextBox 41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191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179</a:t>
              </a:r>
            </a:p>
          </p:txBody>
        </p:sp>
      </p:grpSp>
      <p:grpSp>
        <p:nvGrpSpPr>
          <p:cNvPr id="43" name="Group 42"/>
          <p:cNvGrpSpPr/>
          <p:nvPr userDrawn="1"/>
        </p:nvGrpSpPr>
        <p:grpSpPr>
          <a:xfrm>
            <a:off x="10816265" y="5888825"/>
            <a:ext cx="962352" cy="962352"/>
            <a:chOff x="7550001" y="1111278"/>
            <a:chExt cx="962352" cy="962352"/>
          </a:xfrm>
          <a:solidFill>
            <a:srgbClr val="A6BBC8"/>
          </a:solidFill>
        </p:grpSpPr>
        <p:sp>
          <p:nvSpPr>
            <p:cNvPr id="44" name="Rectangle 43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45" name="TextBox 44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166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187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200</a:t>
              </a:r>
            </a:p>
          </p:txBody>
        </p:sp>
      </p:grpSp>
      <p:grpSp>
        <p:nvGrpSpPr>
          <p:cNvPr id="46" name="Group 45"/>
          <p:cNvGrpSpPr/>
          <p:nvPr userDrawn="1"/>
        </p:nvGrpSpPr>
        <p:grpSpPr>
          <a:xfrm>
            <a:off x="3626934" y="-1181201"/>
            <a:ext cx="962352" cy="962352"/>
            <a:chOff x="7550001" y="1111278"/>
            <a:chExt cx="962352" cy="962352"/>
          </a:xfrm>
          <a:solidFill>
            <a:srgbClr val="B08A42"/>
          </a:solidFill>
        </p:grpSpPr>
        <p:sp>
          <p:nvSpPr>
            <p:cNvPr id="47" name="Rectangle 46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48" name="TextBox 47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176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138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66</a:t>
              </a:r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9602302" y="1764521"/>
            <a:ext cx="962352" cy="962352"/>
            <a:chOff x="7550001" y="1111278"/>
            <a:chExt cx="962352" cy="962352"/>
          </a:xfrm>
          <a:solidFill>
            <a:srgbClr val="B5BD00"/>
          </a:solidFill>
        </p:grpSpPr>
        <p:sp>
          <p:nvSpPr>
            <p:cNvPr id="57" name="Rectangle 56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58" name="TextBox 57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181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189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0</a:t>
              </a:r>
            </a:p>
          </p:txBody>
        </p:sp>
      </p:grpSp>
      <p:grpSp>
        <p:nvGrpSpPr>
          <p:cNvPr id="62" name="Group 61"/>
          <p:cNvGrpSpPr/>
          <p:nvPr userDrawn="1"/>
        </p:nvGrpSpPr>
        <p:grpSpPr>
          <a:xfrm>
            <a:off x="10816265" y="1764521"/>
            <a:ext cx="962352" cy="962352"/>
            <a:chOff x="7550001" y="1111278"/>
            <a:chExt cx="962352" cy="962352"/>
          </a:xfrm>
          <a:solidFill>
            <a:srgbClr val="9FAEE5"/>
          </a:solidFill>
        </p:grpSpPr>
        <p:sp>
          <p:nvSpPr>
            <p:cNvPr id="63" name="Rectangle 62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64" name="TextBox 63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159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174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229</a:t>
              </a:r>
            </a:p>
          </p:txBody>
        </p:sp>
      </p:grpSp>
      <p:grpSp>
        <p:nvGrpSpPr>
          <p:cNvPr id="65" name="Group 64"/>
          <p:cNvGrpSpPr/>
          <p:nvPr userDrawn="1"/>
        </p:nvGrpSpPr>
        <p:grpSpPr>
          <a:xfrm>
            <a:off x="396254" y="-1181548"/>
            <a:ext cx="1978646" cy="962352"/>
            <a:chOff x="7550001" y="1111278"/>
            <a:chExt cx="962352" cy="962352"/>
          </a:xfrm>
          <a:solidFill>
            <a:srgbClr val="003366"/>
          </a:solidFill>
        </p:grpSpPr>
        <p:sp>
          <p:nvSpPr>
            <p:cNvPr id="66" name="Rectangle 65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51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102</a:t>
              </a:r>
            </a:p>
          </p:txBody>
        </p:sp>
      </p:grpSp>
      <p:grpSp>
        <p:nvGrpSpPr>
          <p:cNvPr id="68" name="Group 67"/>
          <p:cNvGrpSpPr/>
          <p:nvPr userDrawn="1"/>
        </p:nvGrpSpPr>
        <p:grpSpPr>
          <a:xfrm>
            <a:off x="2522034" y="-1181201"/>
            <a:ext cx="962352" cy="962352"/>
            <a:chOff x="7550001" y="1111278"/>
            <a:chExt cx="962352" cy="962352"/>
          </a:xfrm>
          <a:solidFill>
            <a:srgbClr val="42B6E6"/>
          </a:solidFill>
        </p:grpSpPr>
        <p:sp>
          <p:nvSpPr>
            <p:cNvPr id="69" name="Rectangle 68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70" name="TextBox 69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66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182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230</a:t>
              </a:r>
            </a:p>
          </p:txBody>
        </p:sp>
      </p:grpSp>
      <p:sp>
        <p:nvSpPr>
          <p:cNvPr id="7" name="TextBox 6"/>
          <p:cNvSpPr txBox="1"/>
          <p:nvPr userDrawn="1"/>
        </p:nvSpPr>
        <p:spPr>
          <a:xfrm>
            <a:off x="396254" y="-1628076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latin typeface="Source Sans Pro"/>
                <a:cs typeface="Source Sans Pro"/>
              </a:rPr>
              <a:t>Top line palette</a:t>
            </a:r>
          </a:p>
        </p:txBody>
      </p:sp>
      <p:sp>
        <p:nvSpPr>
          <p:cNvPr id="74" name="TextBox 73"/>
          <p:cNvSpPr txBox="1"/>
          <p:nvPr userDrawn="1"/>
        </p:nvSpPr>
        <p:spPr>
          <a:xfrm>
            <a:off x="9602302" y="-76031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latin typeface="Source Sans Pro"/>
                <a:cs typeface="Source Sans Pro"/>
              </a:rPr>
              <a:t>Education palette</a:t>
            </a:r>
          </a:p>
        </p:txBody>
      </p:sp>
      <p:sp>
        <p:nvSpPr>
          <p:cNvPr id="75" name="TextBox 74"/>
          <p:cNvSpPr txBox="1"/>
          <p:nvPr userDrawn="1"/>
        </p:nvSpPr>
        <p:spPr>
          <a:xfrm>
            <a:off x="9602301" y="1404522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Undergrad</a:t>
            </a:r>
          </a:p>
        </p:txBody>
      </p:sp>
      <p:sp>
        <p:nvSpPr>
          <p:cNvPr id="76" name="TextBox 75"/>
          <p:cNvSpPr txBox="1"/>
          <p:nvPr userDrawn="1"/>
        </p:nvSpPr>
        <p:spPr>
          <a:xfrm>
            <a:off x="10816265" y="1402065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Postgrad</a:t>
            </a:r>
          </a:p>
        </p:txBody>
      </p:sp>
      <p:sp>
        <p:nvSpPr>
          <p:cNvPr id="77" name="TextBox 76"/>
          <p:cNvSpPr txBox="1"/>
          <p:nvPr userDrawn="1"/>
        </p:nvSpPr>
        <p:spPr>
          <a:xfrm>
            <a:off x="9602301" y="2968203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ALSS</a:t>
            </a:r>
          </a:p>
        </p:txBody>
      </p:sp>
      <p:sp>
        <p:nvSpPr>
          <p:cNvPr id="78" name="TextBox 77"/>
          <p:cNvSpPr txBox="1"/>
          <p:nvPr userDrawn="1"/>
        </p:nvSpPr>
        <p:spPr>
          <a:xfrm>
            <a:off x="10816265" y="2965746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HSCE</a:t>
            </a:r>
          </a:p>
        </p:txBody>
      </p:sp>
      <p:sp>
        <p:nvSpPr>
          <p:cNvPr id="79" name="TextBox 78"/>
          <p:cNvSpPr txBox="1"/>
          <p:nvPr userDrawn="1"/>
        </p:nvSpPr>
        <p:spPr>
          <a:xfrm>
            <a:off x="9602301" y="4303683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MS</a:t>
            </a:r>
          </a:p>
        </p:txBody>
      </p:sp>
      <p:sp>
        <p:nvSpPr>
          <p:cNvPr id="80" name="TextBox 79"/>
          <p:cNvSpPr txBox="1"/>
          <p:nvPr userDrawn="1"/>
        </p:nvSpPr>
        <p:spPr>
          <a:xfrm>
            <a:off x="10816265" y="4301226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S&amp;T</a:t>
            </a:r>
          </a:p>
        </p:txBody>
      </p:sp>
      <p:sp>
        <p:nvSpPr>
          <p:cNvPr id="81" name="TextBox 80"/>
          <p:cNvSpPr txBox="1"/>
          <p:nvPr userDrawn="1"/>
        </p:nvSpPr>
        <p:spPr>
          <a:xfrm>
            <a:off x="10816265" y="5611826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LAIBS</a:t>
            </a:r>
          </a:p>
        </p:txBody>
      </p:sp>
      <p:pic>
        <p:nvPicPr>
          <p:cNvPr id="9" name="Picture 8" descr="Anglia_Ruskin_Logo_RGB.png" title="Anglia Ruskin University Logo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26" y="285826"/>
            <a:ext cx="2045208" cy="679704"/>
          </a:xfrm>
          <a:prstGeom prst="rect">
            <a:avLst/>
          </a:prstGeom>
        </p:spPr>
      </p:pic>
      <p:pic>
        <p:nvPicPr>
          <p:cNvPr id="10" name="Picture 9" descr="Anglia_Ruskin_Logo_BLACK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600" y="1865428"/>
            <a:ext cx="2045208" cy="679704"/>
          </a:xfrm>
          <a:prstGeom prst="rect">
            <a:avLst/>
          </a:prstGeom>
        </p:spPr>
      </p:pic>
      <p:pic>
        <p:nvPicPr>
          <p:cNvPr id="11" name="Picture 10" descr="Anglia_Ruskin_Logo_WHITE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600" y="1001817"/>
            <a:ext cx="2045208" cy="679704"/>
          </a:xfrm>
          <a:prstGeom prst="rect">
            <a:avLst/>
          </a:prstGeom>
        </p:spPr>
      </p:pic>
      <p:pic>
        <p:nvPicPr>
          <p:cNvPr id="59" name="Picture 58" descr="Anglia_Ruskin_Logo_RGB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600" y="114393"/>
            <a:ext cx="2045208" cy="67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4400" b="0" i="0" kern="1200">
          <a:solidFill>
            <a:srgbClr val="003366"/>
          </a:solidFill>
          <a:latin typeface="Stag Medium"/>
          <a:ea typeface="+mj-ea"/>
          <a:cs typeface="Stag Medium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Source Sans Pro"/>
          <a:ea typeface="+mn-ea"/>
          <a:cs typeface="Source Sans Pro"/>
        </a:defRPr>
      </a:lvl1pPr>
      <a:lvl2pPr marL="8001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Source Sans Pro"/>
          <a:ea typeface="+mn-ea"/>
          <a:cs typeface="Source Sans Pro"/>
        </a:defRPr>
      </a:lvl2pPr>
      <a:lvl3pPr marL="12573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Source Sans Pro"/>
          <a:ea typeface="+mn-ea"/>
          <a:cs typeface="Source Sans Pro"/>
        </a:defRPr>
      </a:lvl3pPr>
      <a:lvl4pPr marL="17145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Source Sans Pro"/>
          <a:ea typeface="+mn-ea"/>
          <a:cs typeface="Source Sans Pro"/>
        </a:defRPr>
      </a:lvl4pPr>
      <a:lvl5pPr marL="21717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Source Sans Pro"/>
          <a:ea typeface="+mn-ea"/>
          <a:cs typeface="Source Sans Pro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606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608900"/>
            <a:ext cx="8229600" cy="3517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Source Sans Pro"/>
                <a:cs typeface="Source Sans Pro"/>
              </a:defRPr>
            </a:lvl1pPr>
          </a:lstStyle>
          <a:p>
            <a:fld id="{938B1DCE-078B-9B45-8AF1-08EF51FD2ECA}" type="datetimeFigureOut">
              <a:rPr lang="en-US" smtClean="0"/>
              <a:pPr/>
              <a:t>6/8/2020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  <a:latin typeface="Source Sans Pro"/>
                <a:cs typeface="Source Sans Pro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FFFFF"/>
                </a:solidFill>
                <a:latin typeface="Source Sans Pro"/>
                <a:cs typeface="Source Sans Pro"/>
              </a:defRPr>
            </a:lvl1pPr>
          </a:lstStyle>
          <a:p>
            <a:fld id="{CC2035AD-ED86-F747-91EE-6D9099079B32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49" name="Group 48"/>
          <p:cNvGrpSpPr/>
          <p:nvPr userDrawn="1"/>
        </p:nvGrpSpPr>
        <p:grpSpPr>
          <a:xfrm>
            <a:off x="9602301" y="373598"/>
            <a:ext cx="2176315" cy="962352"/>
            <a:chOff x="7550001" y="1111278"/>
            <a:chExt cx="962352" cy="962352"/>
          </a:xfrm>
        </p:grpSpPr>
        <p:sp>
          <p:nvSpPr>
            <p:cNvPr id="50" name="Rectangle 49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solidFill>
              <a:srgbClr val="702F8A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51" name="TextBox 50"/>
            <p:cNvSpPr txBox="1"/>
            <p:nvPr userDrawn="1"/>
          </p:nvSpPr>
          <p:spPr>
            <a:xfrm>
              <a:off x="7604840" y="1315455"/>
              <a:ext cx="78349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112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47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138</a:t>
              </a:r>
            </a:p>
          </p:txBody>
        </p:sp>
      </p:grpSp>
      <p:grpSp>
        <p:nvGrpSpPr>
          <p:cNvPr id="56" name="Group 55"/>
          <p:cNvGrpSpPr/>
          <p:nvPr userDrawn="1"/>
        </p:nvGrpSpPr>
        <p:grpSpPr>
          <a:xfrm>
            <a:off x="9602302" y="3256124"/>
            <a:ext cx="962352" cy="962352"/>
            <a:chOff x="7550001" y="1111278"/>
            <a:chExt cx="962352" cy="962352"/>
          </a:xfrm>
          <a:solidFill>
            <a:srgbClr val="0099FF"/>
          </a:solidFill>
        </p:grpSpPr>
        <p:sp>
          <p:nvSpPr>
            <p:cNvPr id="57" name="Rectangle 56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solidFill>
              <a:srgbClr val="F1B434"/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58" name="TextBox 57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solidFill>
              <a:srgbClr val="F1B434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241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52</a:t>
              </a:r>
            </a:p>
          </p:txBody>
        </p:sp>
      </p:grpSp>
      <p:grpSp>
        <p:nvGrpSpPr>
          <p:cNvPr id="59" name="Group 58"/>
          <p:cNvGrpSpPr/>
          <p:nvPr userDrawn="1"/>
        </p:nvGrpSpPr>
        <p:grpSpPr>
          <a:xfrm>
            <a:off x="9602302" y="4578225"/>
            <a:ext cx="962352" cy="962352"/>
            <a:chOff x="7550001" y="1111278"/>
            <a:chExt cx="962352" cy="962352"/>
          </a:xfrm>
          <a:solidFill>
            <a:srgbClr val="CE0037"/>
          </a:solidFill>
        </p:grpSpPr>
        <p:sp>
          <p:nvSpPr>
            <p:cNvPr id="60" name="Rectangle 59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61" name="TextBox 60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206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55</a:t>
              </a:r>
            </a:p>
          </p:txBody>
        </p:sp>
      </p:grpSp>
      <p:grpSp>
        <p:nvGrpSpPr>
          <p:cNvPr id="62" name="Group 61"/>
          <p:cNvGrpSpPr/>
          <p:nvPr userDrawn="1"/>
        </p:nvGrpSpPr>
        <p:grpSpPr>
          <a:xfrm>
            <a:off x="10816265" y="3256124"/>
            <a:ext cx="962352" cy="962352"/>
            <a:chOff x="7550001" y="1111278"/>
            <a:chExt cx="962352" cy="962352"/>
          </a:xfrm>
          <a:solidFill>
            <a:srgbClr val="00A9E0"/>
          </a:solidFill>
        </p:grpSpPr>
        <p:sp>
          <p:nvSpPr>
            <p:cNvPr id="63" name="Rectangle 62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64" name="TextBox 63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169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224</a:t>
              </a:r>
            </a:p>
          </p:txBody>
        </p:sp>
      </p:grpSp>
      <p:grpSp>
        <p:nvGrpSpPr>
          <p:cNvPr id="65" name="Group 64"/>
          <p:cNvGrpSpPr/>
          <p:nvPr userDrawn="1"/>
        </p:nvGrpSpPr>
        <p:grpSpPr>
          <a:xfrm>
            <a:off x="10816265" y="4578225"/>
            <a:ext cx="962352" cy="962352"/>
            <a:chOff x="7550001" y="1111278"/>
            <a:chExt cx="962352" cy="962352"/>
          </a:xfrm>
          <a:solidFill>
            <a:srgbClr val="00BFB3"/>
          </a:solidFill>
        </p:grpSpPr>
        <p:sp>
          <p:nvSpPr>
            <p:cNvPr id="66" name="Rectangle 65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67" name="TextBox 66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191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179</a:t>
              </a:r>
            </a:p>
          </p:txBody>
        </p:sp>
      </p:grpSp>
      <p:grpSp>
        <p:nvGrpSpPr>
          <p:cNvPr id="68" name="Group 67"/>
          <p:cNvGrpSpPr/>
          <p:nvPr userDrawn="1"/>
        </p:nvGrpSpPr>
        <p:grpSpPr>
          <a:xfrm>
            <a:off x="10816265" y="5888825"/>
            <a:ext cx="962352" cy="962352"/>
            <a:chOff x="7550001" y="1111278"/>
            <a:chExt cx="962352" cy="962352"/>
          </a:xfrm>
          <a:solidFill>
            <a:srgbClr val="A6BBC8"/>
          </a:solidFill>
        </p:grpSpPr>
        <p:sp>
          <p:nvSpPr>
            <p:cNvPr id="69" name="Rectangle 68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70" name="TextBox 69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166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187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200</a:t>
              </a:r>
            </a:p>
          </p:txBody>
        </p:sp>
      </p:grpSp>
      <p:grpSp>
        <p:nvGrpSpPr>
          <p:cNvPr id="71" name="Group 70"/>
          <p:cNvGrpSpPr/>
          <p:nvPr userDrawn="1"/>
        </p:nvGrpSpPr>
        <p:grpSpPr>
          <a:xfrm>
            <a:off x="3626934" y="-1181201"/>
            <a:ext cx="962352" cy="962352"/>
            <a:chOff x="7550001" y="1111278"/>
            <a:chExt cx="962352" cy="962352"/>
          </a:xfrm>
          <a:solidFill>
            <a:srgbClr val="B08A42"/>
          </a:solidFill>
        </p:grpSpPr>
        <p:sp>
          <p:nvSpPr>
            <p:cNvPr id="72" name="Rectangle 71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73" name="TextBox 72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176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138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66</a:t>
              </a:r>
            </a:p>
          </p:txBody>
        </p:sp>
      </p:grpSp>
      <p:grpSp>
        <p:nvGrpSpPr>
          <p:cNvPr id="74" name="Group 73"/>
          <p:cNvGrpSpPr/>
          <p:nvPr userDrawn="1"/>
        </p:nvGrpSpPr>
        <p:grpSpPr>
          <a:xfrm>
            <a:off x="9602302" y="1764521"/>
            <a:ext cx="962352" cy="962352"/>
            <a:chOff x="7550001" y="1111278"/>
            <a:chExt cx="962352" cy="962352"/>
          </a:xfrm>
          <a:solidFill>
            <a:srgbClr val="B5BD00"/>
          </a:solidFill>
        </p:grpSpPr>
        <p:sp>
          <p:nvSpPr>
            <p:cNvPr id="75" name="Rectangle 74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76" name="TextBox 75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181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189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0</a:t>
              </a:r>
            </a:p>
          </p:txBody>
        </p:sp>
      </p:grpSp>
      <p:grpSp>
        <p:nvGrpSpPr>
          <p:cNvPr id="77" name="Group 76"/>
          <p:cNvGrpSpPr/>
          <p:nvPr userDrawn="1"/>
        </p:nvGrpSpPr>
        <p:grpSpPr>
          <a:xfrm>
            <a:off x="10816265" y="1764521"/>
            <a:ext cx="962352" cy="962352"/>
            <a:chOff x="7550001" y="1111278"/>
            <a:chExt cx="962352" cy="962352"/>
          </a:xfrm>
          <a:solidFill>
            <a:srgbClr val="9FAEE5"/>
          </a:solidFill>
        </p:grpSpPr>
        <p:sp>
          <p:nvSpPr>
            <p:cNvPr id="78" name="Rectangle 77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79" name="TextBox 78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159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174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229</a:t>
              </a:r>
            </a:p>
          </p:txBody>
        </p:sp>
      </p:grpSp>
      <p:grpSp>
        <p:nvGrpSpPr>
          <p:cNvPr id="80" name="Group 79"/>
          <p:cNvGrpSpPr/>
          <p:nvPr userDrawn="1"/>
        </p:nvGrpSpPr>
        <p:grpSpPr>
          <a:xfrm>
            <a:off x="396254" y="-1181548"/>
            <a:ext cx="1978646" cy="962352"/>
            <a:chOff x="7550001" y="1111278"/>
            <a:chExt cx="962352" cy="962352"/>
          </a:xfrm>
          <a:solidFill>
            <a:srgbClr val="003366"/>
          </a:solidFill>
        </p:grpSpPr>
        <p:sp>
          <p:nvSpPr>
            <p:cNvPr id="81" name="Rectangle 80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82" name="TextBox 81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0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51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102</a:t>
              </a:r>
            </a:p>
          </p:txBody>
        </p:sp>
      </p:grpSp>
      <p:grpSp>
        <p:nvGrpSpPr>
          <p:cNvPr id="83" name="Group 82"/>
          <p:cNvGrpSpPr/>
          <p:nvPr userDrawn="1"/>
        </p:nvGrpSpPr>
        <p:grpSpPr>
          <a:xfrm>
            <a:off x="2522034" y="-1181201"/>
            <a:ext cx="962352" cy="962352"/>
            <a:chOff x="7550001" y="1111278"/>
            <a:chExt cx="962352" cy="962352"/>
          </a:xfrm>
          <a:solidFill>
            <a:srgbClr val="42B6E6"/>
          </a:solidFill>
        </p:grpSpPr>
        <p:sp>
          <p:nvSpPr>
            <p:cNvPr id="84" name="Rectangle 83"/>
            <p:cNvSpPr/>
            <p:nvPr userDrawn="1"/>
          </p:nvSpPr>
          <p:spPr>
            <a:xfrm>
              <a:off x="7550001" y="1111278"/>
              <a:ext cx="962352" cy="962352"/>
            </a:xfrm>
            <a:prstGeom prst="rect">
              <a:avLst/>
            </a:prstGeom>
            <a:grpFill/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Stag Medium"/>
                <a:ea typeface="+mn-ea"/>
                <a:cs typeface="+mn-cs"/>
              </a:endParaRPr>
            </a:p>
          </p:txBody>
        </p:sp>
        <p:sp>
          <p:nvSpPr>
            <p:cNvPr id="85" name="TextBox 84"/>
            <p:cNvSpPr txBox="1"/>
            <p:nvPr userDrawn="1"/>
          </p:nvSpPr>
          <p:spPr>
            <a:xfrm>
              <a:off x="7674015" y="1315455"/>
              <a:ext cx="714324" cy="5539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R= 66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G= 182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Source Sans Pro"/>
                </a:rPr>
                <a:t>B= 230</a:t>
              </a:r>
            </a:p>
          </p:txBody>
        </p:sp>
      </p:grpSp>
      <p:sp>
        <p:nvSpPr>
          <p:cNvPr id="86" name="TextBox 85"/>
          <p:cNvSpPr txBox="1"/>
          <p:nvPr userDrawn="1"/>
        </p:nvSpPr>
        <p:spPr>
          <a:xfrm>
            <a:off x="396254" y="-1628076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latin typeface="Source Sans Pro"/>
                <a:cs typeface="Source Sans Pro"/>
              </a:rPr>
              <a:t>Top line palette</a:t>
            </a:r>
          </a:p>
        </p:txBody>
      </p:sp>
      <p:sp>
        <p:nvSpPr>
          <p:cNvPr id="87" name="TextBox 86"/>
          <p:cNvSpPr txBox="1"/>
          <p:nvPr userDrawn="1"/>
        </p:nvSpPr>
        <p:spPr>
          <a:xfrm>
            <a:off x="9602302" y="-76031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0" i="0" dirty="0">
                <a:latin typeface="Source Sans Pro"/>
                <a:cs typeface="Source Sans Pro"/>
              </a:rPr>
              <a:t>Education palette</a:t>
            </a:r>
          </a:p>
        </p:txBody>
      </p:sp>
      <p:sp>
        <p:nvSpPr>
          <p:cNvPr id="88" name="TextBox 87"/>
          <p:cNvSpPr txBox="1"/>
          <p:nvPr userDrawn="1"/>
        </p:nvSpPr>
        <p:spPr>
          <a:xfrm>
            <a:off x="9602301" y="1404522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Undergrad</a:t>
            </a:r>
          </a:p>
        </p:txBody>
      </p:sp>
      <p:sp>
        <p:nvSpPr>
          <p:cNvPr id="89" name="TextBox 88"/>
          <p:cNvSpPr txBox="1"/>
          <p:nvPr userDrawn="1"/>
        </p:nvSpPr>
        <p:spPr>
          <a:xfrm>
            <a:off x="10816265" y="1402065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Postgrad</a:t>
            </a:r>
          </a:p>
        </p:txBody>
      </p:sp>
      <p:sp>
        <p:nvSpPr>
          <p:cNvPr id="90" name="TextBox 89"/>
          <p:cNvSpPr txBox="1"/>
          <p:nvPr userDrawn="1"/>
        </p:nvSpPr>
        <p:spPr>
          <a:xfrm>
            <a:off x="9602301" y="2968203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ALSS</a:t>
            </a:r>
          </a:p>
        </p:txBody>
      </p:sp>
      <p:sp>
        <p:nvSpPr>
          <p:cNvPr id="91" name="TextBox 90"/>
          <p:cNvSpPr txBox="1"/>
          <p:nvPr userDrawn="1"/>
        </p:nvSpPr>
        <p:spPr>
          <a:xfrm>
            <a:off x="10816265" y="2965746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HSCE</a:t>
            </a:r>
          </a:p>
        </p:txBody>
      </p:sp>
      <p:sp>
        <p:nvSpPr>
          <p:cNvPr id="92" name="TextBox 91"/>
          <p:cNvSpPr txBox="1"/>
          <p:nvPr userDrawn="1"/>
        </p:nvSpPr>
        <p:spPr>
          <a:xfrm>
            <a:off x="9602301" y="4303683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MS</a:t>
            </a:r>
          </a:p>
        </p:txBody>
      </p:sp>
      <p:sp>
        <p:nvSpPr>
          <p:cNvPr id="93" name="TextBox 92"/>
          <p:cNvSpPr txBox="1"/>
          <p:nvPr userDrawn="1"/>
        </p:nvSpPr>
        <p:spPr>
          <a:xfrm>
            <a:off x="10816265" y="4301226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S&amp;T</a:t>
            </a:r>
          </a:p>
        </p:txBody>
      </p:sp>
      <p:sp>
        <p:nvSpPr>
          <p:cNvPr id="94" name="TextBox 93"/>
          <p:cNvSpPr txBox="1"/>
          <p:nvPr userDrawn="1"/>
        </p:nvSpPr>
        <p:spPr>
          <a:xfrm>
            <a:off x="10816265" y="5611826"/>
            <a:ext cx="9623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0" i="0" dirty="0">
                <a:latin typeface="Source Sans Pro"/>
                <a:cs typeface="Source Sans Pro"/>
              </a:rPr>
              <a:t>LAIBS</a:t>
            </a:r>
          </a:p>
        </p:txBody>
      </p:sp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600" y="1865428"/>
            <a:ext cx="2045208" cy="679704"/>
          </a:xfrm>
          <a:prstGeom prst="rect">
            <a:avLst/>
          </a:prstGeom>
        </p:spPr>
      </p:pic>
      <p:pic>
        <p:nvPicPr>
          <p:cNvPr id="96" name="Picture 95" descr="Anglia_Ruskin_Logo_WHITE.png" title="Anglia Ruskin University Logo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26" y="285826"/>
            <a:ext cx="2045208" cy="679704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600" y="114393"/>
            <a:ext cx="2045208" cy="679704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600" y="1001817"/>
            <a:ext cx="2045208" cy="67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608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4400" b="0" i="0" kern="1200">
          <a:solidFill>
            <a:schemeClr val="bg1"/>
          </a:solidFill>
          <a:latin typeface="Stag Medium"/>
          <a:ea typeface="+mj-ea"/>
          <a:cs typeface="Stag Medium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FFFFFF"/>
          </a:solidFill>
          <a:latin typeface="Source Sans Pro"/>
          <a:ea typeface="+mn-ea"/>
          <a:cs typeface="Source Sans Pro"/>
        </a:defRPr>
      </a:lvl1pPr>
      <a:lvl2pPr marL="8001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FFFFFF"/>
          </a:solidFill>
          <a:latin typeface="Source Sans Pro"/>
          <a:ea typeface="+mn-ea"/>
          <a:cs typeface="Source Sans Pro"/>
        </a:defRPr>
      </a:lvl2pPr>
      <a:lvl3pPr marL="12573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FFFFFF"/>
          </a:solidFill>
          <a:latin typeface="Source Sans Pro"/>
          <a:ea typeface="+mn-ea"/>
          <a:cs typeface="Source Sans Pro"/>
        </a:defRPr>
      </a:lvl3pPr>
      <a:lvl4pPr marL="17145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FFFFFF"/>
          </a:solidFill>
          <a:latin typeface="Source Sans Pro"/>
          <a:ea typeface="+mn-ea"/>
          <a:cs typeface="Source Sans Pro"/>
        </a:defRPr>
      </a:lvl4pPr>
      <a:lvl5pPr marL="21717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FFFFFF"/>
          </a:solidFill>
          <a:latin typeface="Source Sans Pro"/>
          <a:ea typeface="+mn-ea"/>
          <a:cs typeface="Source Sans Pro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qT_dPApj9U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89716" cy="69386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0"/>
            <a:ext cx="9289717" cy="6938616"/>
          </a:xfrm>
          <a:prstGeom prst="rect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3424"/>
            <a:ext cx="7772400" cy="2295350"/>
          </a:xfrm>
        </p:spPr>
        <p:txBody>
          <a:bodyPr/>
          <a:lstStyle/>
          <a:p>
            <a:r>
              <a:rPr lang="en-US" sz="3600" dirty="0">
                <a:solidFill>
                  <a:schemeClr val="bg1"/>
                </a:solidFill>
              </a:rPr>
              <a:t>“so I go on Facebook and start talking to my friends, who are also in the lecture, because we’re quite bored, and lost, and don’t know what to do”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6168788"/>
            <a:ext cx="9143999" cy="769828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Stag Medium"/>
                <a:ea typeface="+mj-ea"/>
              </a:rPr>
              <a:t>Elaine Brown, Director of Studies (FST) &amp; University Teaching Fellow @</a:t>
            </a:r>
            <a:r>
              <a:rPr lang="en-US" sz="1800" dirty="0" err="1">
                <a:solidFill>
                  <a:schemeClr val="bg1"/>
                </a:solidFill>
                <a:latin typeface="Stag Medium"/>
                <a:ea typeface="+mj-ea"/>
              </a:rPr>
              <a:t>ElaineBrownARU</a:t>
            </a:r>
            <a:endParaRPr lang="en-US" sz="1800" dirty="0">
              <a:solidFill>
                <a:schemeClr val="bg1"/>
              </a:solidFill>
              <a:latin typeface="Stag Medium"/>
              <a:ea typeface="+mj-ea"/>
            </a:endParaRPr>
          </a:p>
          <a:p>
            <a:r>
              <a:rPr lang="en-US" sz="1800" dirty="0">
                <a:solidFill>
                  <a:schemeClr val="bg1"/>
                </a:solidFill>
                <a:latin typeface="Stag Medium"/>
                <a:ea typeface="+mj-ea"/>
              </a:rPr>
              <a:t>With thanks to Anglia Learning &amp; Teaching, Dr Debbie Holley &amp; Dr Mike Hobbs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6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0686"/>
            <a:ext cx="8483600" cy="52036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Lauren (@</a:t>
            </a:r>
            <a:r>
              <a:rPr lang="en-GB" sz="20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noctilums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 “I looked up and twenty slides have gone by I don’t know what’s going on in this lecture” May 3, 2016 6:11PM [tweet]</a:t>
            </a:r>
          </a:p>
          <a:p>
            <a:pPr marL="0" indent="0">
              <a:buNone/>
            </a:pPr>
            <a:endParaRPr lang="en-GB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“by living a digital lifestyle </a:t>
            </a:r>
            <a:b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they have become the </a:t>
            </a:r>
            <a:r>
              <a:rPr lang="en-GB" sz="3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center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b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of their digital </a:t>
            </a:r>
            <a:r>
              <a:rPr lang="en-GB" sz="3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egosystem</a:t>
            </a: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” </a:t>
            </a:r>
            <a:b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(Solis, 2015)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485" t="14476" r="25821" b="60757"/>
          <a:stretch/>
        </p:blipFill>
        <p:spPr>
          <a:xfrm>
            <a:off x="-2511188" y="6913045"/>
            <a:ext cx="5936776" cy="24156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802" t="14540" r="25392" b="50758"/>
          <a:stretch/>
        </p:blipFill>
        <p:spPr>
          <a:xfrm>
            <a:off x="3875965" y="6913045"/>
            <a:ext cx="5950424" cy="3384645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922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49"/>
          <a:stretch/>
        </p:blipFill>
        <p:spPr>
          <a:xfrm rot="5400000">
            <a:off x="3735589" y="1714127"/>
            <a:ext cx="5404652" cy="449777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09600" y="1260686"/>
            <a:ext cx="3416490" cy="27295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0" i="0" kern="1200">
                <a:solidFill>
                  <a:srgbClr val="003366"/>
                </a:solidFill>
                <a:latin typeface="Stag Medium"/>
                <a:ea typeface="+mj-ea"/>
                <a:cs typeface="Stag Medium"/>
              </a:defRPr>
            </a:lvl1pPr>
          </a:lstStyle>
          <a:p>
            <a:r>
              <a:rPr lang="en-GB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Lee, Britney  (@BLJLEE) “now that all my exams are done, I just realized that not one of the slides I took pics of in class were used while studying” May 6, 2016 12:55AM [tweet]</a:t>
            </a:r>
          </a:p>
        </p:txBody>
      </p:sp>
    </p:spTree>
    <p:extLst>
      <p:ext uri="{BB962C8B-B14F-4D97-AF65-F5344CB8AC3E}">
        <p14:creationId xmlns:p14="http://schemas.microsoft.com/office/powerpoint/2010/main" val="344327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Wahlgran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, Kendall (@kwahlgreen16) “Greatest feeling, lecture hall teacher learned my name because she enjoyed my paper so much” May 5, 2016 12:49AM [tweet]</a:t>
            </a:r>
          </a:p>
        </p:txBody>
      </p:sp>
      <p:pic>
        <p:nvPicPr>
          <p:cNvPr id="5" name="lqT_dPApj9U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10185" y="2532442"/>
            <a:ext cx="6523630" cy="3669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57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2" t="4179" r="25280" b="7165"/>
          <a:stretch/>
        </p:blipFill>
        <p:spPr>
          <a:xfrm rot="5400000">
            <a:off x="531733" y="-531736"/>
            <a:ext cx="8226247" cy="928971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289717" cy="6938616"/>
          </a:xfrm>
          <a:prstGeom prst="rect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38"/>
            <a:ext cx="8229600" cy="1143000"/>
          </a:xfrm>
        </p:spPr>
        <p:txBody>
          <a:bodyPr/>
          <a:lstStyle/>
          <a:p>
            <a:r>
              <a:rPr lang="en-GB" sz="4000" dirty="0">
                <a:solidFill>
                  <a:schemeClr val="bg1"/>
                </a:solidFill>
              </a:rPr>
              <a:t>Why do you go to lectures?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14356" y="1366457"/>
            <a:ext cx="5875361" cy="3369317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“Enthusiastic lecturers that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  inspire us” “love what they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  are doing”</a:t>
            </a:r>
          </a:p>
          <a:p>
            <a:r>
              <a:rPr lang="en-GB" b="1" dirty="0">
                <a:solidFill>
                  <a:schemeClr val="bg1"/>
                </a:solidFill>
              </a:rPr>
              <a:t>“Not preparing for lectures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  makes you not want to go </a:t>
            </a:r>
            <a:br>
              <a:rPr lang="en-GB" b="1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  to a lecture”</a:t>
            </a:r>
          </a:p>
          <a:p>
            <a:r>
              <a:rPr lang="en-GB" b="1" dirty="0">
                <a:solidFill>
                  <a:schemeClr val="bg1"/>
                </a:solidFill>
              </a:rPr>
              <a:t>“to prepare for exams”</a:t>
            </a:r>
          </a:p>
          <a:p>
            <a:r>
              <a:rPr lang="en-GB" b="1" dirty="0">
                <a:solidFill>
                  <a:schemeClr val="bg1"/>
                </a:solidFill>
              </a:rPr>
              <a:t>“I’ve paid for it”</a:t>
            </a:r>
          </a:p>
          <a:p>
            <a:r>
              <a:rPr lang="en-GB" b="1" dirty="0">
                <a:solidFill>
                  <a:schemeClr val="bg1"/>
                </a:solidFill>
              </a:rPr>
              <a:t>“Guilt”</a:t>
            </a: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45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Are there any circumstances under which you would not miss a lecture?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2321" y="2815388"/>
            <a:ext cx="5634911" cy="3310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“Yes [laughs], it was two days after surgery and I still came in. I was sat in the front row, and the lecturer said “You should not be here”, but I was </a:t>
            </a:r>
            <a:b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“I’m doing this essay, I’m taking notes”. Even though I could have got the notes from someone else, you can’t get that immersive experience. I still don’t find it from recordings either”</a:t>
            </a:r>
          </a:p>
        </p:txBody>
      </p:sp>
    </p:spTree>
    <p:extLst>
      <p:ext uri="{BB962C8B-B14F-4D97-AF65-F5344CB8AC3E}">
        <p14:creationId xmlns:p14="http://schemas.microsoft.com/office/powerpoint/2010/main" val="99453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2" t="4179" r="25280" b="7165"/>
          <a:stretch/>
        </p:blipFill>
        <p:spPr>
          <a:xfrm rot="5400000">
            <a:off x="531733" y="-531736"/>
            <a:ext cx="8226247" cy="928971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9289717" cy="6938616"/>
          </a:xfrm>
          <a:prstGeom prst="rect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85800" y="743424"/>
            <a:ext cx="7772400" cy="22953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b="0" i="0" kern="1200">
                <a:solidFill>
                  <a:srgbClr val="003366"/>
                </a:solidFill>
                <a:latin typeface="Stag Medium"/>
                <a:ea typeface="+mj-ea"/>
                <a:cs typeface="Stag Medium"/>
              </a:defRPr>
            </a:lvl1pPr>
          </a:lstStyle>
          <a:p>
            <a:pPr algn="ctr"/>
            <a:r>
              <a:rPr lang="en-GB" sz="4800" b="1" dirty="0">
                <a:solidFill>
                  <a:schemeClr val="bg1"/>
                </a:solidFill>
              </a:rPr>
              <a:t>“Finally </a:t>
            </a:r>
            <a:br>
              <a:rPr lang="en-GB" sz="4800" b="1" dirty="0">
                <a:solidFill>
                  <a:schemeClr val="bg1"/>
                </a:solidFill>
              </a:rPr>
            </a:br>
            <a:r>
              <a:rPr lang="en-GB" sz="4800" b="1" dirty="0">
                <a:solidFill>
                  <a:schemeClr val="bg1"/>
                </a:solidFill>
              </a:rPr>
              <a:t>I actually enjoy </a:t>
            </a:r>
            <a:br>
              <a:rPr lang="en-GB" sz="4800" b="1" dirty="0">
                <a:solidFill>
                  <a:schemeClr val="bg1"/>
                </a:solidFill>
              </a:rPr>
            </a:br>
            <a:r>
              <a:rPr lang="en-GB" sz="4800" b="1" dirty="0">
                <a:solidFill>
                  <a:schemeClr val="bg1"/>
                </a:solidFill>
              </a:rPr>
              <a:t>  going to them”</a:t>
            </a:r>
          </a:p>
        </p:txBody>
      </p:sp>
    </p:spTree>
    <p:extLst>
      <p:ext uri="{BB962C8B-B14F-4D97-AF65-F5344CB8AC3E}">
        <p14:creationId xmlns:p14="http://schemas.microsoft.com/office/powerpoint/2010/main" val="3221832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ccesible_Stag_Template.pptx" id="{AF3B8DC8-7094-457B-821B-F1212D163DE4}" vid="{077C1293-3287-4FEB-B892-A08B3EC0AAF5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ccesible_Stag_Template.pptx" id="{AF3B8DC8-7094-457B-821B-F1212D163DE4}" vid="{B8B78AD8-6C36-4015-88EF-21A3556A753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Accesible_Stag_Template</Template>
  <TotalTime>431</TotalTime>
  <Words>359</Words>
  <Application>Microsoft Office PowerPoint</Application>
  <PresentationFormat>On-screen Show (4:3)</PresentationFormat>
  <Paragraphs>19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Source Sans Pro</vt:lpstr>
      <vt:lpstr>Stag Medium</vt:lpstr>
      <vt:lpstr>Office Theme</vt:lpstr>
      <vt:lpstr>2_Office Theme</vt:lpstr>
      <vt:lpstr>“so I go on Facebook and start talking to my friends, who are also in the lecture, because we’re quite bored, and lost, and don’t know what to do”</vt:lpstr>
      <vt:lpstr> </vt:lpstr>
      <vt:lpstr>PowerPoint Presentation</vt:lpstr>
      <vt:lpstr>Wahlgran, Kendall (@kwahlgreen16) “Greatest feeling, lecture hall teacher learned my name because she enjoyed my paper so much” May 5, 2016 12:49AM [tweet]</vt:lpstr>
      <vt:lpstr>Why do you go to lectures?</vt:lpstr>
      <vt:lpstr>Are there any circumstances under which you would not miss a lecture?</vt:lpstr>
      <vt:lpstr>PowerPoint Presentation</vt:lpstr>
    </vt:vector>
  </TitlesOfParts>
  <Company>Anglia Ruskin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“Because we’re quite bored</dc:title>
  <dc:creator>Brown, Elaine</dc:creator>
  <cp:lastModifiedBy>Ayris, Elizabeth</cp:lastModifiedBy>
  <cp:revision>44</cp:revision>
  <dcterms:created xsi:type="dcterms:W3CDTF">2016-06-22T10:18:19Z</dcterms:created>
  <dcterms:modified xsi:type="dcterms:W3CDTF">2020-06-08T12:31:23Z</dcterms:modified>
</cp:coreProperties>
</file>